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79" r:id="rId11"/>
    <p:sldId id="262" r:id="rId12"/>
    <p:sldId id="263" r:id="rId13"/>
    <p:sldId id="264" r:id="rId14"/>
    <p:sldId id="265" r:id="rId15"/>
    <p:sldId id="266" r:id="rId16"/>
    <p:sldId id="267" r:id="rId17"/>
    <p:sldId id="268" r:id="rId18"/>
    <p:sldId id="269" r:id="rId19"/>
    <p:sldId id="282" r:id="rId20"/>
    <p:sldId id="283" r:id="rId21"/>
    <p:sldId id="284" r:id="rId22"/>
    <p:sldId id="285" r:id="rId23"/>
    <p:sldId id="270" r:id="rId24"/>
    <p:sldId id="271" r:id="rId25"/>
    <p:sldId id="272" r:id="rId26"/>
    <p:sldId id="273" r:id="rId27"/>
    <p:sldId id="274" r:id="rId28"/>
    <p:sldId id="281" r:id="rId29"/>
    <p:sldId id="278"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84CA"/>
    <a:srgbClr val="3D919D"/>
    <a:srgbClr val="79BF52"/>
    <a:srgbClr val="58B77A"/>
    <a:srgbClr val="1F6FB9"/>
    <a:srgbClr val="005F9E"/>
    <a:srgbClr val="003F7F"/>
    <a:srgbClr val="2481D6"/>
    <a:srgbClr val="3D9199"/>
    <a:srgbClr val="7CB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665"/>
  </p:normalViewPr>
  <p:slideViewPr>
    <p:cSldViewPr>
      <p:cViewPr varScale="1">
        <p:scale>
          <a:sx n="54" d="100"/>
          <a:sy n="54"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A7981-F85A-41C2-9ED7-1A69485B4483}" type="datetimeFigureOut">
              <a:rPr lang="en-GB" smtClean="0"/>
              <a:t>03/08/2018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AE26E2-EA42-4663-8610-D5962690C186}" type="slidenum">
              <a:rPr lang="en-GB" smtClean="0"/>
              <a:t>‹#›</a:t>
            </a:fld>
            <a:endParaRPr lang="en-GB"/>
          </a:p>
        </p:txBody>
      </p:sp>
    </p:spTree>
    <p:extLst>
      <p:ext uri="{BB962C8B-B14F-4D97-AF65-F5344CB8AC3E}">
        <p14:creationId xmlns:p14="http://schemas.microsoft.com/office/powerpoint/2010/main" val="280814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Generic principles, some parts you may struggle with ethically but courses such as the MIMMS course are designed to cross military &amp; civilian and other countries</a:t>
            </a:r>
          </a:p>
        </p:txBody>
      </p:sp>
      <p:sp>
        <p:nvSpPr>
          <p:cNvPr id="4" name="Slide Number Placeholder 3"/>
          <p:cNvSpPr>
            <a:spLocks noGrp="1"/>
          </p:cNvSpPr>
          <p:nvPr>
            <p:ph type="sldNum" sz="quarter" idx="10"/>
          </p:nvPr>
        </p:nvSpPr>
        <p:spPr/>
        <p:txBody>
          <a:bodyPr/>
          <a:lstStyle/>
          <a:p>
            <a:fld id="{AFAE26E2-EA42-4663-8610-D5962690C186}" type="slidenum">
              <a:rPr lang="en-GB" smtClean="0"/>
              <a:t>1</a:t>
            </a:fld>
            <a:endParaRPr lang="en-GB"/>
          </a:p>
        </p:txBody>
      </p:sp>
    </p:spTree>
    <p:extLst>
      <p:ext uri="{BB962C8B-B14F-4D97-AF65-F5344CB8AC3E}">
        <p14:creationId xmlns:p14="http://schemas.microsoft.com/office/powerpoint/2010/main" val="1887734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phone – voice procedure not necessary, not dependent on radio net, direct communication with hospital, nationwide &amp; international coverage BUT lack of co-ordination, not recorded, limited cell may be swamped by all the calls. ACCOLC procedure – access overload control</a:t>
            </a:r>
          </a:p>
          <a:p>
            <a:r>
              <a:rPr lang="en-US" dirty="0"/>
              <a:t>Runners – reliable, quick, handwritten messages</a:t>
            </a:r>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11</a:t>
            </a:fld>
            <a:endParaRPr lang="en-GB"/>
          </a:p>
        </p:txBody>
      </p:sp>
    </p:spTree>
    <p:extLst>
      <p:ext uri="{BB962C8B-B14F-4D97-AF65-F5344CB8AC3E}">
        <p14:creationId xmlns:p14="http://schemas.microsoft.com/office/powerpoint/2010/main" val="1133691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 the quality of the first information that is passed from the scene is important in determining the speed and adequacy of the subsequent response</a:t>
            </a:r>
          </a:p>
        </p:txBody>
      </p:sp>
      <p:sp>
        <p:nvSpPr>
          <p:cNvPr id="4" name="Slide Number Placeholder 3"/>
          <p:cNvSpPr>
            <a:spLocks noGrp="1"/>
          </p:cNvSpPr>
          <p:nvPr>
            <p:ph type="sldNum" sz="quarter" idx="10"/>
          </p:nvPr>
        </p:nvSpPr>
        <p:spPr/>
        <p:txBody>
          <a:bodyPr/>
          <a:lstStyle/>
          <a:p>
            <a:fld id="{AFAE26E2-EA42-4663-8610-D5962690C186}" type="slidenum">
              <a:rPr lang="en-GB" smtClean="0"/>
              <a:t>13</a:t>
            </a:fld>
            <a:endParaRPr lang="en-GB"/>
          </a:p>
        </p:txBody>
      </p:sp>
    </p:spTree>
    <p:extLst>
      <p:ext uri="{BB962C8B-B14F-4D97-AF65-F5344CB8AC3E}">
        <p14:creationId xmlns:p14="http://schemas.microsoft.com/office/powerpoint/2010/main" val="64788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Exact location – Grid reference</a:t>
            </a:r>
          </a:p>
          <a:p>
            <a:r>
              <a:rPr lang="en-US" dirty="0"/>
              <a:t>Type – rail, chemical, road</a:t>
            </a:r>
          </a:p>
          <a:p>
            <a:r>
              <a:rPr lang="en-US" dirty="0"/>
              <a:t>Access – direction of approach but also getting to the casualties (</a:t>
            </a:r>
            <a:r>
              <a:rPr lang="en-US" dirty="0" err="1"/>
              <a:t>Clapham</a:t>
            </a:r>
            <a:r>
              <a:rPr lang="en-US" dirty="0"/>
              <a:t> – steps dug into bank to get down to casualties)</a:t>
            </a:r>
          </a:p>
          <a:p>
            <a:r>
              <a:rPr lang="en-US" dirty="0"/>
              <a:t>Number – include type in this</a:t>
            </a:r>
          </a:p>
        </p:txBody>
      </p:sp>
      <p:sp>
        <p:nvSpPr>
          <p:cNvPr id="4" name="Slide Number Placeholder 3"/>
          <p:cNvSpPr>
            <a:spLocks noGrp="1"/>
          </p:cNvSpPr>
          <p:nvPr>
            <p:ph type="sldNum" sz="quarter" idx="10"/>
          </p:nvPr>
        </p:nvSpPr>
        <p:spPr/>
        <p:txBody>
          <a:bodyPr/>
          <a:lstStyle/>
          <a:p>
            <a:fld id="{AFAE26E2-EA42-4663-8610-D5962690C186}" type="slidenum">
              <a:rPr lang="en-GB" smtClean="0"/>
              <a:t>14</a:t>
            </a:fld>
            <a:endParaRPr lang="en-GB"/>
          </a:p>
        </p:txBody>
      </p:sp>
    </p:spTree>
    <p:extLst>
      <p:ext uri="{BB962C8B-B14F-4D97-AF65-F5344CB8AC3E}">
        <p14:creationId xmlns:p14="http://schemas.microsoft.com/office/powerpoint/2010/main" val="3576510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looked briefly at the management part of the plan, we now need to look at the medical response.</a:t>
            </a:r>
          </a:p>
        </p:txBody>
      </p:sp>
      <p:sp>
        <p:nvSpPr>
          <p:cNvPr id="4" name="Slide Number Placeholder 3"/>
          <p:cNvSpPr>
            <a:spLocks noGrp="1"/>
          </p:cNvSpPr>
          <p:nvPr>
            <p:ph type="sldNum" sz="quarter" idx="10"/>
          </p:nvPr>
        </p:nvSpPr>
        <p:spPr/>
        <p:txBody>
          <a:bodyPr/>
          <a:lstStyle/>
          <a:p>
            <a:fld id="{AFAE26E2-EA42-4663-8610-D5962690C186}" type="slidenum">
              <a:rPr lang="en-GB" smtClean="0"/>
              <a:t>15</a:t>
            </a:fld>
            <a:endParaRPr lang="en-GB"/>
          </a:p>
        </p:txBody>
      </p:sp>
    </p:spTree>
    <p:extLst>
      <p:ext uri="{BB962C8B-B14F-4D97-AF65-F5344CB8AC3E}">
        <p14:creationId xmlns:p14="http://schemas.microsoft.com/office/powerpoint/2010/main" val="173895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16</a:t>
            </a:fld>
            <a:endParaRPr lang="en-GB"/>
          </a:p>
        </p:txBody>
      </p:sp>
    </p:spTree>
    <p:extLst>
      <p:ext uri="{BB962C8B-B14F-4D97-AF65-F5344CB8AC3E}">
        <p14:creationId xmlns:p14="http://schemas.microsoft.com/office/powerpoint/2010/main" val="104106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17</a:t>
            </a:fld>
            <a:endParaRPr lang="en-GB"/>
          </a:p>
        </p:txBody>
      </p:sp>
    </p:spTree>
    <p:extLst>
      <p:ext uri="{BB962C8B-B14F-4D97-AF65-F5344CB8AC3E}">
        <p14:creationId xmlns:p14="http://schemas.microsoft.com/office/powerpoint/2010/main" val="1654756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Previous risk assessment will determine</a:t>
            </a:r>
            <a:r>
              <a:rPr lang="en-US" baseline="0" dirty="0"/>
              <a:t> how many appliances are required and what officer will attend. </a:t>
            </a:r>
          </a:p>
          <a:p>
            <a:r>
              <a:rPr lang="en-US" baseline="0" dirty="0"/>
              <a:t>e.g. single appliance within 20 minutes appropriate in a rural area, city </a:t>
            </a:r>
            <a:r>
              <a:rPr lang="en-US" baseline="0" dirty="0" err="1"/>
              <a:t>centre</a:t>
            </a:r>
            <a:r>
              <a:rPr lang="en-US" baseline="0" dirty="0"/>
              <a:t> fire – 2 appliances on scene within 5 minutes with 3</a:t>
            </a:r>
            <a:r>
              <a:rPr lang="en-US" baseline="30000" dirty="0"/>
              <a:t>rd</a:t>
            </a:r>
            <a:r>
              <a:rPr lang="en-US" baseline="0" dirty="0"/>
              <a:t> appliance arriving no more than 3 minutes later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18</a:t>
            </a:fld>
            <a:endParaRPr lang="en-GB"/>
          </a:p>
        </p:txBody>
      </p:sp>
    </p:spTree>
    <p:extLst>
      <p:ext uri="{BB962C8B-B14F-4D97-AF65-F5344CB8AC3E}">
        <p14:creationId xmlns:p14="http://schemas.microsoft.com/office/powerpoint/2010/main" val="218055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19</a:t>
            </a:fld>
            <a:endParaRPr lang="en-GB"/>
          </a:p>
        </p:txBody>
      </p:sp>
    </p:spTree>
    <p:extLst>
      <p:ext uri="{BB962C8B-B14F-4D97-AF65-F5344CB8AC3E}">
        <p14:creationId xmlns:p14="http://schemas.microsoft.com/office/powerpoint/2010/main" val="426908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Suzan covering this in more detail.</a:t>
            </a:r>
          </a:p>
        </p:txBody>
      </p:sp>
      <p:sp>
        <p:nvSpPr>
          <p:cNvPr id="4" name="Slide Number Placeholder 3"/>
          <p:cNvSpPr>
            <a:spLocks noGrp="1"/>
          </p:cNvSpPr>
          <p:nvPr>
            <p:ph type="sldNum" sz="quarter" idx="10"/>
          </p:nvPr>
        </p:nvSpPr>
        <p:spPr/>
        <p:txBody>
          <a:bodyPr/>
          <a:lstStyle/>
          <a:p>
            <a:fld id="{AFAE26E2-EA42-4663-8610-D5962690C186}" type="slidenum">
              <a:rPr lang="en-GB" smtClean="0"/>
              <a:t>20</a:t>
            </a:fld>
            <a:endParaRPr lang="en-GB"/>
          </a:p>
        </p:txBody>
      </p:sp>
    </p:spTree>
    <p:extLst>
      <p:ext uri="{BB962C8B-B14F-4D97-AF65-F5344CB8AC3E}">
        <p14:creationId xmlns:p14="http://schemas.microsoft.com/office/powerpoint/2010/main" val="359996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carried out at the scene, the casualty clearing station and the hospital</a:t>
            </a:r>
          </a:p>
          <a:p>
            <a:r>
              <a:rPr lang="en-US" dirty="0"/>
              <a:t>Paramedic (TRU), medics, nurses </a:t>
            </a:r>
          </a:p>
        </p:txBody>
      </p:sp>
      <p:sp>
        <p:nvSpPr>
          <p:cNvPr id="4" name="Slide Number Placeholder 3"/>
          <p:cNvSpPr>
            <a:spLocks noGrp="1"/>
          </p:cNvSpPr>
          <p:nvPr>
            <p:ph type="sldNum" sz="quarter" idx="10"/>
          </p:nvPr>
        </p:nvSpPr>
        <p:spPr/>
        <p:txBody>
          <a:bodyPr/>
          <a:lstStyle/>
          <a:p>
            <a:fld id="{AFAE26E2-EA42-4663-8610-D5962690C186}" type="slidenum">
              <a:rPr lang="en-GB" smtClean="0"/>
              <a:t>21</a:t>
            </a:fld>
            <a:endParaRPr lang="en-GB"/>
          </a:p>
        </p:txBody>
      </p:sp>
    </p:spTree>
    <p:extLst>
      <p:ext uri="{BB962C8B-B14F-4D97-AF65-F5344CB8AC3E}">
        <p14:creationId xmlns:p14="http://schemas.microsoft.com/office/powerpoint/2010/main" val="167884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casualties alone does not determine a major incident for the health service, e.g. 30 walking wounded fine for one hospital but 30 severely injured would need extraordinary resources. </a:t>
            </a:r>
          </a:p>
          <a:p>
            <a:r>
              <a:rPr lang="en-US" dirty="0"/>
              <a:t>ITU beds/ burns beds may be scarce/ regional</a:t>
            </a:r>
          </a:p>
          <a:p>
            <a:r>
              <a:rPr lang="en-US" dirty="0"/>
              <a:t>A remote major incident requires greater resources to get to casualties</a:t>
            </a:r>
          </a:p>
        </p:txBody>
      </p:sp>
      <p:sp>
        <p:nvSpPr>
          <p:cNvPr id="4" name="Slide Number Placeholder 3"/>
          <p:cNvSpPr>
            <a:spLocks noGrp="1"/>
          </p:cNvSpPr>
          <p:nvPr>
            <p:ph type="sldNum" sz="quarter" idx="10"/>
          </p:nvPr>
        </p:nvSpPr>
        <p:spPr/>
        <p:txBody>
          <a:bodyPr/>
          <a:lstStyle/>
          <a:p>
            <a:fld id="{AFAE26E2-EA42-4663-8610-D5962690C186}" type="slidenum">
              <a:rPr lang="en-GB" smtClean="0"/>
              <a:t>2</a:t>
            </a:fld>
            <a:endParaRPr lang="en-GB"/>
          </a:p>
        </p:txBody>
      </p:sp>
    </p:spTree>
    <p:extLst>
      <p:ext uri="{BB962C8B-B14F-4D97-AF65-F5344CB8AC3E}">
        <p14:creationId xmlns:p14="http://schemas.microsoft.com/office/powerpoint/2010/main" val="37013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Places that have been used for temporary mortuary’s include sports hall, aircraft hangers (</a:t>
            </a:r>
            <a:r>
              <a:rPr lang="en-US" dirty="0" err="1"/>
              <a:t>Staines</a:t>
            </a:r>
            <a:r>
              <a:rPr lang="en-US" dirty="0"/>
              <a:t> </a:t>
            </a:r>
            <a:r>
              <a:rPr lang="en-US" dirty="0" err="1"/>
              <a:t>aircrash</a:t>
            </a:r>
            <a:r>
              <a:rPr lang="en-US" dirty="0"/>
              <a:t> 1975), </a:t>
            </a:r>
            <a:r>
              <a:rPr lang="en-US" dirty="0" err="1"/>
              <a:t>refridgerator</a:t>
            </a:r>
            <a:r>
              <a:rPr lang="en-US" dirty="0"/>
              <a:t> lorries</a:t>
            </a:r>
          </a:p>
          <a:p>
            <a:r>
              <a:rPr lang="en-US" dirty="0"/>
              <a:t>Bags mixed up have led to incorrect identification – should be left at the scene</a:t>
            </a:r>
          </a:p>
        </p:txBody>
      </p:sp>
      <p:sp>
        <p:nvSpPr>
          <p:cNvPr id="4" name="Slide Number Placeholder 3"/>
          <p:cNvSpPr>
            <a:spLocks noGrp="1"/>
          </p:cNvSpPr>
          <p:nvPr>
            <p:ph type="sldNum" sz="quarter" idx="10"/>
          </p:nvPr>
        </p:nvSpPr>
        <p:spPr/>
        <p:txBody>
          <a:bodyPr/>
          <a:lstStyle/>
          <a:p>
            <a:fld id="{AFAE26E2-EA42-4663-8610-D5962690C186}" type="slidenum">
              <a:rPr lang="en-GB" smtClean="0"/>
              <a:t>22</a:t>
            </a:fld>
            <a:endParaRPr lang="en-GB"/>
          </a:p>
        </p:txBody>
      </p:sp>
    </p:spTree>
    <p:extLst>
      <p:ext uri="{BB962C8B-B14F-4D97-AF65-F5344CB8AC3E}">
        <p14:creationId xmlns:p14="http://schemas.microsoft.com/office/powerpoint/2010/main" val="236673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7/7 – Communications were poor, </a:t>
            </a:r>
            <a:r>
              <a:rPr lang="en-US" dirty="0" err="1"/>
              <a:t>amb</a:t>
            </a:r>
            <a:r>
              <a:rPr lang="en-US" dirty="0"/>
              <a:t> radio’s didn’t work underground, mobile network overloaded</a:t>
            </a:r>
          </a:p>
          <a:p>
            <a:r>
              <a:rPr lang="en-US" dirty="0"/>
              <a:t>Shortage of supplies – lack of stretchers, basic equipment such as bandages ran out</a:t>
            </a:r>
          </a:p>
          <a:p>
            <a:r>
              <a:rPr lang="en-US" dirty="0"/>
              <a:t>Failure to deal with survivors – hundreds of people walked away with no details taken - unlikely to have been offered trauma counselling</a:t>
            </a:r>
          </a:p>
          <a:p>
            <a:r>
              <a:rPr lang="en-US" dirty="0"/>
              <a:t>Roads closed/ busy so LAS couldn’t get to receiving hospitals </a:t>
            </a:r>
          </a:p>
          <a:p>
            <a:r>
              <a:rPr lang="en-US" dirty="0"/>
              <a:t>Manchester Arena bombing – Greater Manchester Fire &amp; Rescue Service took two hours respond when it would normally be 6 minutes – combination of poor communication and poor procedures (</a:t>
            </a:r>
            <a:r>
              <a:rPr lang="en-US" dirty="0" err="1"/>
              <a:t>Kerslake</a:t>
            </a:r>
            <a:r>
              <a:rPr lang="en-US" dirty="0"/>
              <a:t> Report 2018)</a:t>
            </a:r>
          </a:p>
          <a:p>
            <a:r>
              <a:rPr lang="en-US" dirty="0"/>
              <a:t>Media – intrusive following Manchester arena bomb - they also have an important and positive role to play</a:t>
            </a:r>
          </a:p>
        </p:txBody>
      </p:sp>
      <p:sp>
        <p:nvSpPr>
          <p:cNvPr id="4" name="Slide Number Placeholder 3"/>
          <p:cNvSpPr>
            <a:spLocks noGrp="1"/>
          </p:cNvSpPr>
          <p:nvPr>
            <p:ph type="sldNum" sz="quarter" idx="10"/>
          </p:nvPr>
        </p:nvSpPr>
        <p:spPr/>
        <p:txBody>
          <a:bodyPr/>
          <a:lstStyle/>
          <a:p>
            <a:fld id="{AFAE26E2-EA42-4663-8610-D5962690C186}" type="slidenum">
              <a:rPr lang="en-GB" smtClean="0"/>
              <a:t>25</a:t>
            </a:fld>
            <a:endParaRPr lang="en-GB"/>
          </a:p>
        </p:txBody>
      </p:sp>
    </p:spTree>
    <p:extLst>
      <p:ext uri="{BB962C8B-B14F-4D97-AF65-F5344CB8AC3E}">
        <p14:creationId xmlns:p14="http://schemas.microsoft.com/office/powerpoint/2010/main" val="234221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Response – the incident has occurred and emergency services personnel are arriving on scene</a:t>
            </a:r>
          </a:p>
          <a:p>
            <a:r>
              <a:rPr lang="en-US" dirty="0"/>
              <a:t>Consolidation phase – dealing with the incident and getting the casualties to definitive care</a:t>
            </a:r>
          </a:p>
          <a:p>
            <a:r>
              <a:rPr lang="en-US" dirty="0"/>
              <a:t>Recovery phase – may last days or weeks within secondary healthcare system; may last years in the community (inquest, legal proceedings, anniversaries)</a:t>
            </a:r>
          </a:p>
          <a:p>
            <a:r>
              <a:rPr lang="en-US" dirty="0"/>
              <a:t>Restoration of normality – re-booking cancelled surgeries, outpatient appointments, replenishment of equipment </a:t>
            </a:r>
            <a:r>
              <a:rPr lang="en-US" dirty="0" err="1"/>
              <a:t>etc</a:t>
            </a:r>
            <a:r>
              <a:rPr lang="en-US" dirty="0"/>
              <a:t> – big cost implications for Trusts.</a:t>
            </a:r>
          </a:p>
        </p:txBody>
      </p:sp>
      <p:sp>
        <p:nvSpPr>
          <p:cNvPr id="4" name="Slide Number Placeholder 3"/>
          <p:cNvSpPr>
            <a:spLocks noGrp="1"/>
          </p:cNvSpPr>
          <p:nvPr>
            <p:ph type="sldNum" sz="quarter" idx="10"/>
          </p:nvPr>
        </p:nvSpPr>
        <p:spPr/>
        <p:txBody>
          <a:bodyPr/>
          <a:lstStyle/>
          <a:p>
            <a:fld id="{AFAE26E2-EA42-4663-8610-D5962690C186}" type="slidenum">
              <a:rPr lang="en-GB" smtClean="0"/>
              <a:t>4</a:t>
            </a:fld>
            <a:endParaRPr lang="en-GB"/>
          </a:p>
        </p:txBody>
      </p:sp>
    </p:spTree>
    <p:extLst>
      <p:ext uri="{BB962C8B-B14F-4D97-AF65-F5344CB8AC3E}">
        <p14:creationId xmlns:p14="http://schemas.microsoft.com/office/powerpoint/2010/main" val="269324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principles</a:t>
            </a:r>
          </a:p>
          <a:p>
            <a:r>
              <a:rPr lang="en-US" dirty="0"/>
              <a:t>CSCA – management part of the plan</a:t>
            </a:r>
          </a:p>
          <a:p>
            <a:r>
              <a:rPr lang="en-US" dirty="0"/>
              <a:t>TTT – represents the medical response that is required</a:t>
            </a:r>
          </a:p>
        </p:txBody>
      </p:sp>
      <p:sp>
        <p:nvSpPr>
          <p:cNvPr id="4" name="Slide Number Placeholder 3"/>
          <p:cNvSpPr>
            <a:spLocks noGrp="1"/>
          </p:cNvSpPr>
          <p:nvPr>
            <p:ph type="sldNum" sz="quarter" idx="10"/>
          </p:nvPr>
        </p:nvSpPr>
        <p:spPr/>
        <p:txBody>
          <a:bodyPr/>
          <a:lstStyle/>
          <a:p>
            <a:fld id="{AFAE26E2-EA42-4663-8610-D5962690C186}" type="slidenum">
              <a:rPr lang="en-GB" smtClean="0"/>
              <a:t>5</a:t>
            </a:fld>
            <a:endParaRPr lang="en-GB"/>
          </a:p>
        </p:txBody>
      </p:sp>
    </p:spTree>
    <p:extLst>
      <p:ext uri="{BB962C8B-B14F-4D97-AF65-F5344CB8AC3E}">
        <p14:creationId xmlns:p14="http://schemas.microsoft.com/office/powerpoint/2010/main" val="70646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 based in a central ‘control’</a:t>
            </a:r>
          </a:p>
          <a:p>
            <a:r>
              <a:rPr lang="en-US" dirty="0"/>
              <a:t>Silver – at the scene but outside of the cordon – police, fire, ambulance, medical together</a:t>
            </a:r>
          </a:p>
          <a:p>
            <a:r>
              <a:rPr lang="en-US" dirty="0"/>
              <a:t>Bronze – at the scene inside the cordon</a:t>
            </a:r>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6</a:t>
            </a:fld>
            <a:endParaRPr lang="en-GB"/>
          </a:p>
        </p:txBody>
      </p:sp>
    </p:spTree>
    <p:extLst>
      <p:ext uri="{BB962C8B-B14F-4D97-AF65-F5344CB8AC3E}">
        <p14:creationId xmlns:p14="http://schemas.microsoft.com/office/powerpoint/2010/main" val="379659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the ‘perfect’ major incident site. </a:t>
            </a:r>
          </a:p>
          <a:p>
            <a:pPr eaLnBrk="1" hangingPunct="1"/>
            <a:r>
              <a:rPr lang="en-US" altLang="en-US" dirty="0">
                <a:latin typeface="Tahoma" panose="020B0604030504040204" pitchFamily="34" charset="0"/>
              </a:rPr>
              <a:t>Incident is Selby train crash, Yorkshire UK, 28 Feb 2001. 10 dead and 70 injured. This equates to inner/outer cordon and illustrates tiers of command.</a:t>
            </a:r>
          </a:p>
          <a:p>
            <a:pPr eaLnBrk="1" hangingPunct="1"/>
            <a:endParaRPr lang="en-US" altLang="en-US" dirty="0">
              <a:latin typeface="Tahoma" panose="020B0604030504040204" pitchFamily="34" charset="0"/>
            </a:endParaRPr>
          </a:p>
          <a:p>
            <a:pPr eaLnBrk="1" hangingPunct="1"/>
            <a:r>
              <a:rPr lang="en-US" altLang="en-US" dirty="0">
                <a:latin typeface="Tahoma" panose="020B0604030504040204" pitchFamily="34" charset="0"/>
              </a:rPr>
              <a:t>Describe an overview of the scene, highlighting the extent of the area. Go on to discuss ‘silver’ control.</a:t>
            </a:r>
          </a:p>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7</a:t>
            </a:fld>
            <a:endParaRPr lang="en-GB"/>
          </a:p>
        </p:txBody>
      </p:sp>
    </p:spTree>
    <p:extLst>
      <p:ext uri="{BB962C8B-B14F-4D97-AF65-F5344CB8AC3E}">
        <p14:creationId xmlns:p14="http://schemas.microsoft.com/office/powerpoint/2010/main" val="74276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 PPE</a:t>
            </a:r>
          </a:p>
          <a:p>
            <a:r>
              <a:rPr lang="en-US" dirty="0"/>
              <a:t>Scene – police responsible, a potential crime scene. Need to preserve evidence.</a:t>
            </a:r>
          </a:p>
        </p:txBody>
      </p:sp>
      <p:sp>
        <p:nvSpPr>
          <p:cNvPr id="4" name="Slide Number Placeholder 3"/>
          <p:cNvSpPr>
            <a:spLocks noGrp="1"/>
          </p:cNvSpPr>
          <p:nvPr>
            <p:ph type="sldNum" sz="quarter" idx="10"/>
          </p:nvPr>
        </p:nvSpPr>
        <p:spPr/>
        <p:txBody>
          <a:bodyPr/>
          <a:lstStyle/>
          <a:p>
            <a:fld id="{AFAE26E2-EA42-4663-8610-D5962690C186}" type="slidenum">
              <a:rPr lang="en-GB" smtClean="0"/>
              <a:t>8</a:t>
            </a:fld>
            <a:endParaRPr lang="en-GB"/>
          </a:p>
        </p:txBody>
      </p:sp>
    </p:spTree>
    <p:extLst>
      <p:ext uri="{BB962C8B-B14F-4D97-AF65-F5344CB8AC3E}">
        <p14:creationId xmlns:p14="http://schemas.microsoft.com/office/powerpoint/2010/main" val="218371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Inner cordon controlled by the fire service generally. May depend on the event (airport exercise, police had command)</a:t>
            </a:r>
          </a:p>
        </p:txBody>
      </p:sp>
      <p:sp>
        <p:nvSpPr>
          <p:cNvPr id="4" name="Slide Number Placeholder 3"/>
          <p:cNvSpPr>
            <a:spLocks noGrp="1"/>
          </p:cNvSpPr>
          <p:nvPr>
            <p:ph type="sldNum" sz="quarter" idx="10"/>
          </p:nvPr>
        </p:nvSpPr>
        <p:spPr/>
        <p:txBody>
          <a:bodyPr/>
          <a:lstStyle/>
          <a:p>
            <a:fld id="{AFAE26E2-EA42-4663-8610-D5962690C186}" type="slidenum">
              <a:rPr lang="en-GB" smtClean="0"/>
              <a:t>9</a:t>
            </a:fld>
            <a:endParaRPr lang="en-GB"/>
          </a:p>
        </p:txBody>
      </p:sp>
    </p:spTree>
    <p:extLst>
      <p:ext uri="{BB962C8B-B14F-4D97-AF65-F5344CB8AC3E}">
        <p14:creationId xmlns:p14="http://schemas.microsoft.com/office/powerpoint/2010/main" val="381359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E26E2-EA42-4663-8610-D5962690C186}" type="slidenum">
              <a:rPr lang="en-GB" smtClean="0"/>
              <a:t>10</a:t>
            </a:fld>
            <a:endParaRPr lang="en-GB"/>
          </a:p>
        </p:txBody>
      </p:sp>
    </p:spTree>
    <p:extLst>
      <p:ext uri="{BB962C8B-B14F-4D97-AF65-F5344CB8AC3E}">
        <p14:creationId xmlns:p14="http://schemas.microsoft.com/office/powerpoint/2010/main" val="147292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03/08/2018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170673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03/08/2018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4066036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03/08/2018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347040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4CA59C-65DC-46FE-8993-F778BF909827}" type="datetimeFigureOut">
              <a:rPr lang="en-GB" smtClean="0"/>
              <a:t>03/08/2018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18742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CA59C-65DC-46FE-8993-F778BF909827}" type="datetimeFigureOut">
              <a:rPr lang="en-GB" smtClean="0"/>
              <a:t>03/08/2018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2013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4CA59C-65DC-46FE-8993-F778BF909827}" type="datetimeFigureOut">
              <a:rPr lang="en-GB" smtClean="0"/>
              <a:t>03/08/2018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4967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4CA59C-65DC-46FE-8993-F778BF909827}" type="datetimeFigureOut">
              <a:rPr lang="en-GB" smtClean="0"/>
              <a:t>03/08/2018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404867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4CA59C-65DC-46FE-8993-F778BF909827}" type="datetimeFigureOut">
              <a:rPr lang="en-GB" smtClean="0"/>
              <a:t>03/08/2018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3577002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CA59C-65DC-46FE-8993-F778BF909827}" type="datetimeFigureOut">
              <a:rPr lang="en-GB" smtClean="0"/>
              <a:t>03/08/2018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26674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CA59C-65DC-46FE-8993-F778BF909827}" type="datetimeFigureOut">
              <a:rPr lang="en-GB" smtClean="0"/>
              <a:t>03/08/2018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9094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CA59C-65DC-46FE-8993-F778BF909827}" type="datetimeFigureOut">
              <a:rPr lang="en-GB" smtClean="0"/>
              <a:t>03/08/2018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A4FF49-538E-4D40-BABB-9DF34178EC9C}" type="slidenum">
              <a:rPr lang="en-GB" smtClean="0"/>
              <a:t>‹#›</a:t>
            </a:fld>
            <a:endParaRPr lang="en-GB"/>
          </a:p>
        </p:txBody>
      </p:sp>
    </p:spTree>
    <p:extLst>
      <p:ext uri="{BB962C8B-B14F-4D97-AF65-F5344CB8AC3E}">
        <p14:creationId xmlns:p14="http://schemas.microsoft.com/office/powerpoint/2010/main" val="77902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CBE31">
                <a:lumMod val="88000"/>
              </a:srgbClr>
            </a:gs>
            <a:gs pos="100000">
              <a:srgbClr val="003F7F"/>
            </a:gs>
            <a:gs pos="74000">
              <a:srgbClr val="1F6FB9">
                <a:lumMod val="83000"/>
                <a:lumOff val="17000"/>
              </a:srgbClr>
            </a:gs>
            <a:gs pos="55000">
              <a:srgbClr val="3D919D">
                <a:lumMod val="88000"/>
                <a:lumOff val="12000"/>
              </a:srgbClr>
            </a:gs>
            <a:gs pos="27000">
              <a:srgbClr val="79BF52"/>
            </a:gs>
            <a:gs pos="41000">
              <a:srgbClr val="58B77A">
                <a:lumMod val="90000"/>
                <a:lumOff val="10000"/>
              </a:srgbClr>
            </a:gs>
            <a:gs pos="93000">
              <a:srgbClr val="005F9E">
                <a:lumMod val="96000"/>
                <a:lumOff val="4000"/>
              </a:srgbClr>
            </a:gs>
            <a:gs pos="82000">
              <a:srgbClr val="2084CA">
                <a:lumMod val="99000"/>
              </a:srgbClr>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CA59C-65DC-46FE-8993-F778BF909827}" type="datetimeFigureOut">
              <a:rPr lang="en-GB" smtClean="0"/>
              <a:t>03/08/2018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FF49-538E-4D40-BABB-9DF34178EC9C}" type="slidenum">
              <a:rPr lang="en-GB" smtClean="0"/>
              <a:t>‹#›</a:t>
            </a:fld>
            <a:endParaRPr lang="en-GB"/>
          </a:p>
        </p:txBody>
      </p:sp>
    </p:spTree>
    <p:extLst>
      <p:ext uri="{BB962C8B-B14F-4D97-AF65-F5344CB8AC3E}">
        <p14:creationId xmlns:p14="http://schemas.microsoft.com/office/powerpoint/2010/main" val="178889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Helvetica" pitchFamily="2" charset="0"/>
              </a:rPr>
              <a:t>Major Incidents:</a:t>
            </a:r>
            <a:br>
              <a:rPr lang="en-GB" b="1" dirty="0">
                <a:latin typeface="Helvetica" pitchFamily="2" charset="0"/>
              </a:rPr>
            </a:br>
            <a:r>
              <a:rPr lang="en-GB" b="1" dirty="0">
                <a:latin typeface="Helvetica" pitchFamily="2" charset="0"/>
              </a:rPr>
              <a:t>The Approach at the Scene</a:t>
            </a:r>
          </a:p>
        </p:txBody>
      </p:sp>
      <p:sp>
        <p:nvSpPr>
          <p:cNvPr id="13" name="Slide Number Placeholder 12"/>
          <p:cNvSpPr>
            <a:spLocks noGrp="1"/>
          </p:cNvSpPr>
          <p:nvPr>
            <p:ph type="sldNum" sz="quarter" idx="12"/>
          </p:nvPr>
        </p:nvSpPr>
        <p:spPr/>
        <p:txBody>
          <a:bodyPr/>
          <a:lstStyle/>
          <a:p>
            <a:fld id="{07A4FF49-538E-4D40-BABB-9DF34178EC9C}" type="slidenum">
              <a:rPr lang="en-GB" smtClean="0"/>
              <a:t>1</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043608" y="4593243"/>
            <a:ext cx="7128792" cy="1752600"/>
          </a:xfrm>
        </p:spPr>
        <p:txBody>
          <a:bodyPr>
            <a:normAutofit/>
          </a:bodyPr>
          <a:lstStyle/>
          <a:p>
            <a:r>
              <a:rPr lang="en-GB" sz="2000" b="1" dirty="0">
                <a:solidFill>
                  <a:schemeClr val="bg1"/>
                </a:solidFill>
                <a:latin typeface="Helvetica" pitchFamily="2" charset="0"/>
              </a:rPr>
              <a:t>Zoë Hayman</a:t>
            </a:r>
          </a:p>
          <a:p>
            <a:r>
              <a:rPr lang="en-GB" sz="2000" b="1" dirty="0">
                <a:solidFill>
                  <a:schemeClr val="bg1"/>
                </a:solidFill>
                <a:latin typeface="Helvetica" pitchFamily="2" charset="0"/>
              </a:rPr>
              <a:t>Senior Lecturer, Department of Paramedics </a:t>
            </a:r>
          </a:p>
          <a:p>
            <a:r>
              <a:rPr lang="en-GB" sz="2000" b="1" dirty="0">
                <a:solidFill>
                  <a:schemeClr val="bg1"/>
                </a:solidFill>
                <a:latin typeface="Helvetica" pitchFamily="2" charset="0"/>
              </a:rPr>
              <a:t>MIMMS Course Director &amp; Instructor, HMIMMS Instructor</a:t>
            </a:r>
          </a:p>
          <a:p>
            <a:r>
              <a:rPr lang="en-GB" sz="2000" b="1" dirty="0">
                <a:solidFill>
                  <a:schemeClr val="bg1"/>
                </a:solidFill>
                <a:latin typeface="Helvetica" pitchFamily="2" charset="0"/>
              </a:rPr>
              <a:t>MSc – Medical and Healthcare Simulation</a:t>
            </a:r>
          </a:p>
        </p:txBody>
      </p:sp>
    </p:spTree>
    <p:extLst>
      <p:ext uri="{BB962C8B-B14F-4D97-AF65-F5344CB8AC3E}">
        <p14:creationId xmlns:p14="http://schemas.microsoft.com/office/powerpoint/2010/main" val="342770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7458" y="2564904"/>
            <a:ext cx="7912010" cy="2304256"/>
          </a:xfrm>
        </p:spPr>
        <p:txBody>
          <a:bodyPr>
            <a:normAutofit lnSpcReduction="10000"/>
          </a:bodyPr>
          <a:lstStyle/>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There are often issues with communications</a:t>
            </a:r>
          </a:p>
          <a:p>
            <a:pPr algn="l"/>
            <a:endParaRPr lang="en-GB" sz="2800" b="1"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Poor communication is the most common failing in a major incident</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10</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Communication</a:t>
            </a:r>
          </a:p>
        </p:txBody>
      </p:sp>
    </p:spTree>
    <p:extLst>
      <p:ext uri="{BB962C8B-B14F-4D97-AF65-F5344CB8AC3E}">
        <p14:creationId xmlns:p14="http://schemas.microsoft.com/office/powerpoint/2010/main" val="210552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3096344"/>
          </a:xfrm>
        </p:spPr>
        <p:txBody>
          <a:bodyPr>
            <a:normAutofit/>
          </a:bodyPr>
          <a:lstStyle/>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Mobile phone</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Landline – most useful in hospitals. Messages should be passed through ambulance control where they can be recorded</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Runners</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Radio</a:t>
            </a:r>
          </a:p>
          <a:p>
            <a:pPr marL="342900" indent="-3429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11</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Methods of Communication</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3"/>
            <a:ext cx="7912010" cy="3762515"/>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Save life</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Prevent escalation of the incident</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Relieve suffering</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Protect the environment</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Protect property</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Rapidly restore normality</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Facilitate enquiries</a:t>
            </a:r>
          </a:p>
          <a:p>
            <a:pPr marL="457200" indent="-4572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12</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Combined Emergency Service Response</a:t>
            </a:r>
          </a:p>
        </p:txBody>
      </p:sp>
    </p:spTree>
    <p:extLst>
      <p:ext uri="{BB962C8B-B14F-4D97-AF65-F5344CB8AC3E}">
        <p14:creationId xmlns:p14="http://schemas.microsoft.com/office/powerpoint/2010/main" val="210552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3"/>
            <a:ext cx="7912010" cy="3496771"/>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First Crew</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Command: acting ambulance commander</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Safety: 1-2-3</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Communication: ‘METHANE’</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Assessment</a:t>
            </a:r>
          </a:p>
          <a:p>
            <a:pPr marL="1371600" lvl="2" indent="-457200" algn="l">
              <a:buFont typeface="Arial" panose="020B0604020202020204" pitchFamily="34" charset="0"/>
              <a:buChar char="•"/>
            </a:pPr>
            <a:r>
              <a:rPr lang="en-GB" sz="1600" b="1" dirty="0">
                <a:solidFill>
                  <a:schemeClr val="tx1"/>
                </a:solidFill>
                <a:latin typeface="Helvetica" panose="020B0604020202020204" pitchFamily="34" charset="0"/>
                <a:cs typeface="Helvetica" panose="020B0604020202020204" pitchFamily="34" charset="0"/>
              </a:rPr>
              <a:t>Do not attempt treatment or rescue of casualties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Driver to stay with the vehicle (until instructed by a senior ambulance officer)</a:t>
            </a:r>
          </a:p>
          <a:p>
            <a:pPr marL="914400" lvl="1" indent="-457200" algn="l">
              <a:buFont typeface="Arial" panose="020B0604020202020204" pitchFamily="34" charset="0"/>
              <a:buChar char="•"/>
            </a:pPr>
            <a:endParaRPr lang="en-GB" sz="2000" b="1" dirty="0">
              <a:solidFill>
                <a:schemeClr val="tx1"/>
              </a:solidFill>
              <a:latin typeface="Helvetica" panose="020B0604020202020204" pitchFamily="34" charset="0"/>
              <a:cs typeface="Helvetica" panose="020B0604020202020204" pitchFamily="34" charset="0"/>
            </a:endParaRPr>
          </a:p>
          <a:p>
            <a:pPr marL="914400" lvl="1" indent="-457200" algn="l">
              <a:buFont typeface="Arial" panose="020B0604020202020204" pitchFamily="34" charset="0"/>
              <a:buChar char="•"/>
            </a:pPr>
            <a:endParaRPr lang="en-GB" sz="20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13</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Ambulance Service at the Scene</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109664" y="2483211"/>
            <a:ext cx="5184576" cy="2673981"/>
          </a:xfrm>
        </p:spPr>
        <p:txBody>
          <a:bodyPr>
            <a:normAutofit/>
          </a:bodyPr>
          <a:lstStyle/>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M</a:t>
            </a:r>
            <a:r>
              <a:rPr lang="en-GB" sz="1800" b="1" dirty="0">
                <a:solidFill>
                  <a:schemeClr val="tx1"/>
                </a:solidFill>
                <a:latin typeface="Helvetica" panose="020B0604020202020204" pitchFamily="34" charset="0"/>
                <a:cs typeface="Helvetica" panose="020B0604020202020204" pitchFamily="34" charset="0"/>
              </a:rPr>
              <a:t>ajor incident STANDBY or DECLARED</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E</a:t>
            </a:r>
            <a:r>
              <a:rPr lang="en-GB" sz="1800" b="1" dirty="0">
                <a:solidFill>
                  <a:schemeClr val="tx1"/>
                </a:solidFill>
                <a:latin typeface="Helvetica" panose="020B0604020202020204" pitchFamily="34" charset="0"/>
                <a:cs typeface="Helvetica" panose="020B0604020202020204" pitchFamily="34" charset="0"/>
              </a:rPr>
              <a:t>xact location</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T</a:t>
            </a:r>
            <a:r>
              <a:rPr lang="en-GB" sz="1800" b="1" dirty="0">
                <a:solidFill>
                  <a:schemeClr val="tx1"/>
                </a:solidFill>
                <a:latin typeface="Helvetica" panose="020B0604020202020204" pitchFamily="34" charset="0"/>
                <a:cs typeface="Helvetica" panose="020B0604020202020204" pitchFamily="34" charset="0"/>
              </a:rPr>
              <a:t>ype of incident</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H</a:t>
            </a:r>
            <a:r>
              <a:rPr lang="en-GB" sz="1800" b="1" dirty="0">
                <a:solidFill>
                  <a:schemeClr val="tx1"/>
                </a:solidFill>
                <a:latin typeface="Helvetica" panose="020B0604020202020204" pitchFamily="34" charset="0"/>
                <a:cs typeface="Helvetica" panose="020B0604020202020204" pitchFamily="34" charset="0"/>
              </a:rPr>
              <a:t>azards – actual and potential</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A</a:t>
            </a:r>
            <a:r>
              <a:rPr lang="en-GB" sz="1800" b="1" dirty="0">
                <a:solidFill>
                  <a:schemeClr val="tx1"/>
                </a:solidFill>
                <a:latin typeface="Helvetica" panose="020B0604020202020204" pitchFamily="34" charset="0"/>
                <a:cs typeface="Helvetica" panose="020B0604020202020204" pitchFamily="34" charset="0"/>
              </a:rPr>
              <a:t>ccess and egress</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N</a:t>
            </a:r>
            <a:r>
              <a:rPr lang="en-GB" sz="1800" b="1" dirty="0">
                <a:solidFill>
                  <a:schemeClr val="tx1"/>
                </a:solidFill>
                <a:latin typeface="Helvetica" panose="020B0604020202020204" pitchFamily="34" charset="0"/>
                <a:cs typeface="Helvetica" panose="020B0604020202020204" pitchFamily="34" charset="0"/>
              </a:rPr>
              <a:t>umber and severity of casualties</a:t>
            </a:r>
          </a:p>
          <a:p>
            <a:pPr marL="457200" indent="-457200" algn="l">
              <a:buFont typeface="Arial" panose="020B0604020202020204" pitchFamily="34" charset="0"/>
              <a:buChar char="•"/>
            </a:pPr>
            <a:r>
              <a:rPr lang="en-GB" sz="1800" b="1" u="sng" dirty="0">
                <a:solidFill>
                  <a:schemeClr val="tx1"/>
                </a:solidFill>
                <a:latin typeface="Helvetica" panose="020B0604020202020204" pitchFamily="34" charset="0"/>
                <a:cs typeface="Helvetica" panose="020B0604020202020204" pitchFamily="34" charset="0"/>
              </a:rPr>
              <a:t>E</a:t>
            </a:r>
            <a:r>
              <a:rPr lang="en-GB" sz="1800" b="1" dirty="0">
                <a:solidFill>
                  <a:schemeClr val="tx1"/>
                </a:solidFill>
                <a:latin typeface="Helvetica" panose="020B0604020202020204" pitchFamily="34" charset="0"/>
                <a:cs typeface="Helvetica" panose="020B0604020202020204" pitchFamily="34" charset="0"/>
              </a:rPr>
              <a:t>mergency services, present &amp; required</a:t>
            </a:r>
          </a:p>
          <a:p>
            <a:pPr marL="457200" indent="-4572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14</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METHANE</a:t>
            </a:r>
          </a:p>
        </p:txBody>
      </p:sp>
      <p:pic>
        <p:nvPicPr>
          <p:cNvPr id="11" name="Content Placeholder 3"/>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5294240" y="2461314"/>
            <a:ext cx="3451112" cy="2493428"/>
          </a:xfrm>
        </p:spPr>
      </p:pic>
    </p:spTree>
    <p:extLst>
      <p:ext uri="{BB962C8B-B14F-4D97-AF65-F5344CB8AC3E}">
        <p14:creationId xmlns:p14="http://schemas.microsoft.com/office/powerpoint/2010/main" val="210552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3"/>
            <a:ext cx="4311610" cy="4516611"/>
          </a:xfrm>
        </p:spPr>
        <p:txBody>
          <a:bodyPr>
            <a:normAutofit fontScale="92500" lnSpcReduction="20000"/>
          </a:bodyPr>
          <a:lstStyle/>
          <a:p>
            <a:pPr algn="l">
              <a:lnSpc>
                <a:spcPct val="120000"/>
              </a:lnSpc>
            </a:pPr>
            <a:r>
              <a:rPr lang="en-GB" sz="2400" b="1" dirty="0">
                <a:solidFill>
                  <a:schemeClr val="tx1"/>
                </a:solidFill>
                <a:latin typeface="Helvetica" panose="020B0604020202020204" pitchFamily="34" charset="0"/>
                <a:cs typeface="Helvetica" panose="020B0604020202020204" pitchFamily="34" charset="0"/>
              </a:rPr>
              <a:t>As a result of the London Bombings in 2005, London Ambulance Service and South East Coast Ambulance Service now send a predetermined response to a major incident</a:t>
            </a:r>
          </a:p>
          <a:p>
            <a:pPr algn="l">
              <a:lnSpc>
                <a:spcPct val="120000"/>
              </a:lnSpc>
            </a:pPr>
            <a:endParaRPr lang="en-GB" sz="2400" b="1" dirty="0">
              <a:solidFill>
                <a:schemeClr val="tx1"/>
              </a:solidFill>
              <a:latin typeface="Helvetica" panose="020B0604020202020204" pitchFamily="34" charset="0"/>
              <a:cs typeface="Helvetica" panose="020B0604020202020204" pitchFamily="34" charset="0"/>
            </a:endParaRPr>
          </a:p>
          <a:p>
            <a:pPr algn="l">
              <a:lnSpc>
                <a:spcPct val="120000"/>
              </a:lnSpc>
            </a:pPr>
            <a:r>
              <a:rPr lang="en-GB" sz="2400" b="1" dirty="0">
                <a:solidFill>
                  <a:schemeClr val="tx1"/>
                </a:solidFill>
                <a:latin typeface="Helvetica" panose="020B0604020202020204" pitchFamily="34" charset="0"/>
                <a:cs typeface="Helvetica" panose="020B0604020202020204" pitchFamily="34" charset="0"/>
              </a:rPr>
              <a:t>For LAS, this is 20 ambulances, 10 officers and all available emergency support vehicles carrying extra equipment</a:t>
            </a: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15</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Predetermined Attendance</a:t>
            </a:r>
          </a:p>
        </p:txBody>
      </p:sp>
      <p:grpSp>
        <p:nvGrpSpPr>
          <p:cNvPr id="11" name="Group 232"/>
          <p:cNvGrpSpPr/>
          <p:nvPr/>
        </p:nvGrpSpPr>
        <p:grpSpPr>
          <a:xfrm>
            <a:off x="4894426" y="2478849"/>
            <a:ext cx="4229548" cy="2980565"/>
            <a:chOff x="0" y="0"/>
            <a:chExt cx="4229546" cy="2980564"/>
          </a:xfrm>
        </p:grpSpPr>
        <p:pic>
          <p:nvPicPr>
            <p:cNvPr id="12" name="las-ambulance-2015.jpg"/>
            <p:cNvPicPr>
              <a:picLocks noChangeAspect="1"/>
            </p:cNvPicPr>
            <p:nvPr/>
          </p:nvPicPr>
          <p:blipFill>
            <a:blip r:embed="rId5">
              <a:extLst/>
            </a:blip>
            <a:stretch>
              <a:fillRect/>
            </a:stretch>
          </p:blipFill>
          <p:spPr>
            <a:xfrm>
              <a:off x="127000" y="88900"/>
              <a:ext cx="3975547" cy="2650365"/>
            </a:xfrm>
            <a:prstGeom prst="rect">
              <a:avLst/>
            </a:prstGeom>
            <a:ln>
              <a:noFill/>
            </a:ln>
            <a:effectLst/>
          </p:spPr>
        </p:pic>
        <p:pic>
          <p:nvPicPr>
            <p:cNvPr id="15" name="Picture 14"/>
            <p:cNvPicPr>
              <a:picLocks/>
            </p:cNvPicPr>
            <p:nvPr/>
          </p:nvPicPr>
          <p:blipFill>
            <a:blip r:embed="rId6">
              <a:extLst/>
            </a:blip>
            <a:stretch>
              <a:fillRect/>
            </a:stretch>
          </p:blipFill>
          <p:spPr>
            <a:xfrm>
              <a:off x="0" y="0"/>
              <a:ext cx="4229547" cy="2980565"/>
            </a:xfrm>
            <a:prstGeom prst="rect">
              <a:avLst/>
            </a:prstGeom>
            <a:effectLst/>
          </p:spPr>
        </p:pic>
      </p:grpSp>
    </p:spTree>
    <p:extLst>
      <p:ext uri="{BB962C8B-B14F-4D97-AF65-F5344CB8AC3E}">
        <p14:creationId xmlns:p14="http://schemas.microsoft.com/office/powerpoint/2010/main" val="210552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3516" y="2210718"/>
            <a:ext cx="5580112" cy="4343239"/>
          </a:xfrm>
        </p:spPr>
        <p:txBody>
          <a:bodyPr>
            <a:normAutofit fontScale="70000" lnSpcReduction="20000"/>
          </a:bodyPr>
          <a:lstStyle/>
          <a:p>
            <a:pPr algn="l"/>
            <a:r>
              <a:rPr lang="en-GB" b="1" dirty="0">
                <a:solidFill>
                  <a:schemeClr val="tx1"/>
                </a:solidFill>
                <a:latin typeface="Helvetica" panose="020B0604020202020204" pitchFamily="34" charset="0"/>
                <a:cs typeface="Helvetica" panose="020B0604020202020204" pitchFamily="34" charset="0"/>
              </a:rPr>
              <a:t>Command and Control</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Provide traffic and cordon control</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Establish forward (BRONZE) control</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Overall incident (SILVER) control</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Facilitation of other services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Public order and protection of property</a:t>
            </a:r>
          </a:p>
          <a:p>
            <a:pPr algn="l"/>
            <a:endParaRPr lang="en-GB" b="1" dirty="0">
              <a:solidFill>
                <a:schemeClr val="tx1"/>
              </a:solidFill>
              <a:latin typeface="Helvetica" panose="020B0604020202020204" pitchFamily="34" charset="0"/>
              <a:cs typeface="Helvetica" panose="020B0604020202020204" pitchFamily="34" charset="0"/>
            </a:endParaRPr>
          </a:p>
          <a:p>
            <a:pPr algn="l"/>
            <a:r>
              <a:rPr lang="en-GB" b="1" dirty="0">
                <a:solidFill>
                  <a:schemeClr val="tx1"/>
                </a:solidFill>
                <a:latin typeface="Helvetica" panose="020B0604020202020204" pitchFamily="34" charset="0"/>
                <a:cs typeface="Helvetica" panose="020B0604020202020204" pitchFamily="34" charset="0"/>
              </a:rPr>
              <a:t>Safety</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1-2-3</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Evacuation of uninjured survivors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Prevention of escalation</a:t>
            </a: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16</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284969" y="1328142"/>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Police at the Scene</a:t>
            </a:r>
          </a:p>
        </p:txBody>
      </p:sp>
      <p:pic>
        <p:nvPicPr>
          <p:cNvPr id="4" name="Picture 3">
            <a:extLst>
              <a:ext uri="{FF2B5EF4-FFF2-40B4-BE49-F238E27FC236}">
                <a16:creationId xmlns:a16="http://schemas.microsoft.com/office/drawing/2014/main" id="{8F0F49F1-5D58-8C46-9E98-A551B638FE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212976"/>
            <a:ext cx="3348880" cy="2232586"/>
          </a:xfrm>
          <a:prstGeom prst="rect">
            <a:avLst/>
          </a:prstGeom>
        </p:spPr>
      </p:pic>
    </p:spTree>
    <p:extLst>
      <p:ext uri="{BB962C8B-B14F-4D97-AF65-F5344CB8AC3E}">
        <p14:creationId xmlns:p14="http://schemas.microsoft.com/office/powerpoint/2010/main" val="968105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378235"/>
            <a:ext cx="7803998" cy="4343239"/>
          </a:xfrm>
        </p:spPr>
        <p:txBody>
          <a:bodyPr>
            <a:normAutofit fontScale="77500" lnSpcReduction="20000"/>
          </a:bodyPr>
          <a:lstStyle/>
          <a:p>
            <a:pPr algn="l"/>
            <a:r>
              <a:rPr lang="en-GB" b="1" dirty="0">
                <a:solidFill>
                  <a:schemeClr val="tx1"/>
                </a:solidFill>
                <a:latin typeface="Helvetica" panose="020B0604020202020204" pitchFamily="34" charset="0"/>
                <a:cs typeface="Helvetica" panose="020B0604020202020204" pitchFamily="34" charset="0"/>
              </a:rPr>
              <a:t>Communications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Liaison with other emergency services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Activation of support services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Media relations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Maintain record of uninjured survivors</a:t>
            </a:r>
          </a:p>
          <a:p>
            <a:pPr algn="l"/>
            <a:endParaRPr lang="en-GB" b="1" dirty="0">
              <a:solidFill>
                <a:schemeClr val="tx1"/>
              </a:solidFill>
              <a:latin typeface="Helvetica" panose="020B0604020202020204" pitchFamily="34" charset="0"/>
              <a:cs typeface="Helvetica" panose="020B0604020202020204" pitchFamily="34" charset="0"/>
            </a:endParaRPr>
          </a:p>
          <a:p>
            <a:pPr algn="l"/>
            <a:r>
              <a:rPr lang="en-GB" b="1" dirty="0">
                <a:solidFill>
                  <a:schemeClr val="tx1"/>
                </a:solidFill>
                <a:latin typeface="Helvetica" panose="020B0604020202020204" pitchFamily="34" charset="0"/>
                <a:cs typeface="Helvetica" panose="020B0604020202020204" pitchFamily="34" charset="0"/>
              </a:rPr>
              <a:t>Assessment</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Assess for hazards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Assess for further police resources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Assess need to involve other emergency services</a:t>
            </a:r>
          </a:p>
          <a:p>
            <a:pPr marL="914400" lvl="1"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Identify the dead</a:t>
            </a: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17</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Police at the Scene</a:t>
            </a:r>
          </a:p>
        </p:txBody>
      </p:sp>
      <p:pic>
        <p:nvPicPr>
          <p:cNvPr id="7" name="Picture 6">
            <a:extLst>
              <a:ext uri="{FF2B5EF4-FFF2-40B4-BE49-F238E27FC236}">
                <a16:creationId xmlns:a16="http://schemas.microsoft.com/office/drawing/2014/main" id="{F441E76F-3895-A34B-B75C-02FA4A362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1484784"/>
            <a:ext cx="2016224" cy="2016224"/>
          </a:xfrm>
          <a:prstGeom prst="rect">
            <a:avLst/>
          </a:prstGeom>
        </p:spPr>
      </p:pic>
    </p:spTree>
    <p:extLst>
      <p:ext uri="{BB962C8B-B14F-4D97-AF65-F5344CB8AC3E}">
        <p14:creationId xmlns:p14="http://schemas.microsoft.com/office/powerpoint/2010/main" val="14674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2204865"/>
            <a:ext cx="8712968" cy="4516610"/>
          </a:xfrm>
        </p:spPr>
        <p:txBody>
          <a:bodyPr>
            <a:normAutofit/>
          </a:bodyPr>
          <a:lstStyle/>
          <a:p>
            <a:pPr marL="457200" indent="-457200" algn="l">
              <a:buFont typeface="Arial" panose="020B0604020202020204" pitchFamily="34" charset="0"/>
              <a:buChar char="•"/>
            </a:pPr>
            <a:r>
              <a:rPr lang="en-GB" sz="2400" dirty="0">
                <a:solidFill>
                  <a:schemeClr val="tx1"/>
                </a:solidFill>
                <a:latin typeface="Helvetica" panose="020B0604020202020204" pitchFamily="34" charset="0"/>
                <a:cs typeface="Helvetica" panose="020B0604020202020204" pitchFamily="34" charset="0"/>
              </a:rPr>
              <a:t>Predetermined attendance – ensures an initial response and the presence of an appropriate senior officer</a:t>
            </a:r>
          </a:p>
        </p:txBody>
      </p:sp>
      <p:sp>
        <p:nvSpPr>
          <p:cNvPr id="13" name="Slide Number Placeholder 12"/>
          <p:cNvSpPr>
            <a:spLocks noGrp="1"/>
          </p:cNvSpPr>
          <p:nvPr>
            <p:ph type="sldNum" sz="quarter" idx="12"/>
          </p:nvPr>
        </p:nvSpPr>
        <p:spPr/>
        <p:txBody>
          <a:bodyPr/>
          <a:lstStyle/>
          <a:p>
            <a:fld id="{07A4FF49-538E-4D40-BABB-9DF34178EC9C}" type="slidenum">
              <a:rPr lang="en-GB" smtClean="0"/>
              <a:t>18</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Fire Brigade at the Scene</a:t>
            </a:r>
          </a:p>
        </p:txBody>
      </p:sp>
      <p:pic>
        <p:nvPicPr>
          <p:cNvPr id="8" name="Picture 7">
            <a:extLst>
              <a:ext uri="{FF2B5EF4-FFF2-40B4-BE49-F238E27FC236}">
                <a16:creationId xmlns:a16="http://schemas.microsoft.com/office/drawing/2014/main" id="{54AC7651-011C-5546-B787-80662D173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2222" y="3131035"/>
            <a:ext cx="4423532" cy="3372943"/>
          </a:xfrm>
          <a:prstGeom prst="rect">
            <a:avLst/>
          </a:prstGeom>
        </p:spPr>
      </p:pic>
    </p:spTree>
    <p:extLst>
      <p:ext uri="{BB962C8B-B14F-4D97-AF65-F5344CB8AC3E}">
        <p14:creationId xmlns:p14="http://schemas.microsoft.com/office/powerpoint/2010/main" val="396535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1916833"/>
            <a:ext cx="4743658" cy="4804642"/>
          </a:xfrm>
        </p:spPr>
        <p:txBody>
          <a:bodyPr>
            <a:normAutofit fontScale="70000" lnSpcReduction="20000"/>
          </a:bodyPr>
          <a:lstStyle/>
          <a:p>
            <a:pPr algn="l"/>
            <a:r>
              <a:rPr lang="en-GB" b="1" dirty="0">
                <a:solidFill>
                  <a:schemeClr val="tx1"/>
                </a:solidFill>
                <a:latin typeface="Helvetica" panose="020B0604020202020204" pitchFamily="34" charset="0"/>
                <a:cs typeface="Helvetica" panose="020B0604020202020204" pitchFamily="34" charset="0"/>
              </a:rPr>
              <a:t>Assessment</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Continual scene hazard assessment</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Provide specialist equipment</a:t>
            </a:r>
          </a:p>
          <a:p>
            <a:pPr algn="l"/>
            <a:endParaRPr lang="en-GB" b="1" dirty="0">
              <a:solidFill>
                <a:schemeClr val="tx1"/>
              </a:solidFill>
              <a:latin typeface="Helvetica" panose="020B0604020202020204" pitchFamily="34" charset="0"/>
              <a:cs typeface="Helvetica" panose="020B0604020202020204" pitchFamily="34" charset="0"/>
            </a:endParaRPr>
          </a:p>
          <a:p>
            <a:pPr algn="l"/>
            <a:r>
              <a:rPr lang="en-GB" b="1" dirty="0">
                <a:solidFill>
                  <a:schemeClr val="tx1"/>
                </a:solidFill>
                <a:latin typeface="Helvetica" panose="020B0604020202020204" pitchFamily="34" charset="0"/>
                <a:cs typeface="Helvetica" panose="020B0604020202020204" pitchFamily="34" charset="0"/>
              </a:rPr>
              <a:t>Triage</a:t>
            </a:r>
          </a:p>
          <a:p>
            <a:pPr algn="l"/>
            <a:endParaRPr lang="en-GB" b="1" dirty="0">
              <a:solidFill>
                <a:schemeClr val="tx1"/>
              </a:solidFill>
              <a:latin typeface="Helvetica" panose="020B0604020202020204" pitchFamily="34" charset="0"/>
              <a:cs typeface="Helvetica" panose="020B0604020202020204" pitchFamily="34" charset="0"/>
            </a:endParaRPr>
          </a:p>
          <a:p>
            <a:pPr algn="l"/>
            <a:r>
              <a:rPr lang="en-GB" b="1" dirty="0">
                <a:solidFill>
                  <a:schemeClr val="tx1"/>
                </a:solidFill>
                <a:latin typeface="Helvetica" panose="020B0604020202020204" pitchFamily="34" charset="0"/>
                <a:cs typeface="Helvetica" panose="020B0604020202020204" pitchFamily="34" charset="0"/>
              </a:rPr>
              <a:t>Treatment</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Life-saving treatment</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Free the dead</a:t>
            </a:r>
          </a:p>
          <a:p>
            <a:pPr algn="l"/>
            <a:r>
              <a:rPr lang="en-GB" b="1" dirty="0">
                <a:solidFill>
                  <a:schemeClr val="tx1"/>
                </a:solidFill>
                <a:latin typeface="Helvetica" panose="020B0604020202020204" pitchFamily="34" charset="0"/>
                <a:cs typeface="Helvetica" panose="020B0604020202020204" pitchFamily="34" charset="0"/>
              </a:rPr>
              <a:t>Transport</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Assist in extrication</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Assist with carrying casualties</a:t>
            </a:r>
          </a:p>
          <a:p>
            <a:pPr marL="457200" indent="-457200" algn="l">
              <a:buFont typeface="Arial" panose="020B0604020202020204" pitchFamily="34" charset="0"/>
              <a:buChar char="•"/>
            </a:pPr>
            <a:r>
              <a:rPr lang="en-GB" b="1" dirty="0">
                <a:solidFill>
                  <a:schemeClr val="tx1"/>
                </a:solidFill>
                <a:latin typeface="Helvetica" panose="020B0604020202020204" pitchFamily="34" charset="0"/>
                <a:cs typeface="Helvetica" panose="020B0604020202020204" pitchFamily="34" charset="0"/>
              </a:rPr>
              <a:t>Clear routes in and out</a:t>
            </a: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19</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467544" y="1167592"/>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Fire Brigade at the Scene</a:t>
            </a:r>
          </a:p>
        </p:txBody>
      </p:sp>
      <p:pic>
        <p:nvPicPr>
          <p:cNvPr id="4" name="Picture 3">
            <a:extLst>
              <a:ext uri="{FF2B5EF4-FFF2-40B4-BE49-F238E27FC236}">
                <a16:creationId xmlns:a16="http://schemas.microsoft.com/office/drawing/2014/main" id="{E04BD6C6-4A1D-7C4A-8065-382BBB4E7B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8311" y="2785077"/>
            <a:ext cx="3491372" cy="2319610"/>
          </a:xfrm>
          <a:prstGeom prst="rect">
            <a:avLst/>
          </a:prstGeom>
        </p:spPr>
      </p:pic>
    </p:spTree>
    <p:extLst>
      <p:ext uri="{BB962C8B-B14F-4D97-AF65-F5344CB8AC3E}">
        <p14:creationId xmlns:p14="http://schemas.microsoft.com/office/powerpoint/2010/main" val="21274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2620944"/>
            <a:ext cx="7912010" cy="3499037"/>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An incident where the </a:t>
            </a:r>
            <a:r>
              <a:rPr lang="en-GB" sz="2400" b="1" u="sng" dirty="0">
                <a:solidFill>
                  <a:schemeClr val="tx1"/>
                </a:solidFill>
                <a:latin typeface="Helvetica" panose="020B0604020202020204" pitchFamily="34" charset="0"/>
                <a:cs typeface="Helvetica" panose="020B0604020202020204" pitchFamily="34" charset="0"/>
              </a:rPr>
              <a:t>number</a:t>
            </a:r>
            <a:r>
              <a:rPr lang="en-GB" sz="2400" b="1" dirty="0">
                <a:solidFill>
                  <a:schemeClr val="tx1"/>
                </a:solidFill>
                <a:latin typeface="Helvetica" panose="020B0604020202020204" pitchFamily="34" charset="0"/>
                <a:cs typeface="Helvetica" panose="020B0604020202020204" pitchFamily="34" charset="0"/>
              </a:rPr>
              <a:t>, </a:t>
            </a:r>
            <a:r>
              <a:rPr lang="en-GB" sz="2400" b="1" u="sng" dirty="0">
                <a:solidFill>
                  <a:schemeClr val="tx1"/>
                </a:solidFill>
                <a:latin typeface="Helvetica" panose="020B0604020202020204" pitchFamily="34" charset="0"/>
                <a:cs typeface="Helvetica" panose="020B0604020202020204" pitchFamily="34" charset="0"/>
              </a:rPr>
              <a:t>severity</a:t>
            </a:r>
            <a:r>
              <a:rPr lang="en-GB" sz="2400" b="1" dirty="0">
                <a:solidFill>
                  <a:schemeClr val="tx1"/>
                </a:solidFill>
                <a:latin typeface="Helvetica" panose="020B0604020202020204" pitchFamily="34" charset="0"/>
                <a:cs typeface="Helvetica" panose="020B0604020202020204" pitchFamily="34" charset="0"/>
              </a:rPr>
              <a:t>, or </a:t>
            </a:r>
            <a:r>
              <a:rPr lang="en-GB" sz="2400" b="1" u="sng" dirty="0">
                <a:solidFill>
                  <a:schemeClr val="tx1"/>
                </a:solidFill>
                <a:latin typeface="Helvetica" panose="020B0604020202020204" pitchFamily="34" charset="0"/>
                <a:cs typeface="Helvetica" panose="020B0604020202020204" pitchFamily="34" charset="0"/>
              </a:rPr>
              <a:t>type </a:t>
            </a:r>
            <a:r>
              <a:rPr lang="en-GB" sz="2400" b="1" dirty="0">
                <a:solidFill>
                  <a:schemeClr val="tx1"/>
                </a:solidFill>
                <a:latin typeface="Helvetica" panose="020B0604020202020204" pitchFamily="34" charset="0"/>
                <a:cs typeface="Helvetica" panose="020B0604020202020204" pitchFamily="34" charset="0"/>
              </a:rPr>
              <a:t>of </a:t>
            </a:r>
            <a:r>
              <a:rPr lang="en-GB" sz="2400" b="1" u="sng" dirty="0">
                <a:solidFill>
                  <a:schemeClr val="tx1"/>
                </a:solidFill>
                <a:latin typeface="Helvetica" panose="020B0604020202020204" pitchFamily="34" charset="0"/>
                <a:cs typeface="Helvetica" panose="020B0604020202020204" pitchFamily="34" charset="0"/>
              </a:rPr>
              <a:t>live</a:t>
            </a:r>
            <a:r>
              <a:rPr lang="en-GB" sz="2400" b="1" dirty="0">
                <a:solidFill>
                  <a:schemeClr val="tx1"/>
                </a:solidFill>
                <a:latin typeface="Helvetica" panose="020B0604020202020204" pitchFamily="34" charset="0"/>
                <a:cs typeface="Helvetica" panose="020B0604020202020204" pitchFamily="34" charset="0"/>
              </a:rPr>
              <a:t> casualties, or by its </a:t>
            </a:r>
            <a:r>
              <a:rPr lang="en-GB" sz="2400" b="1" u="sng" dirty="0">
                <a:solidFill>
                  <a:schemeClr val="tx1"/>
                </a:solidFill>
                <a:latin typeface="Helvetica" panose="020B0604020202020204" pitchFamily="34" charset="0"/>
                <a:cs typeface="Helvetica" panose="020B0604020202020204" pitchFamily="34" charset="0"/>
              </a:rPr>
              <a:t>location</a:t>
            </a:r>
            <a:r>
              <a:rPr lang="en-GB" sz="2400" b="1" dirty="0">
                <a:solidFill>
                  <a:schemeClr val="tx1"/>
                </a:solidFill>
                <a:latin typeface="Helvetica" panose="020B0604020202020204" pitchFamily="34" charset="0"/>
                <a:cs typeface="Helvetica" panose="020B0604020202020204" pitchFamily="34" charset="0"/>
              </a:rPr>
              <a:t>, requires </a:t>
            </a:r>
            <a:r>
              <a:rPr lang="en-GB" sz="2400" b="1" u="sng" dirty="0">
                <a:solidFill>
                  <a:schemeClr val="tx1"/>
                </a:solidFill>
                <a:latin typeface="Helvetica" panose="020B0604020202020204" pitchFamily="34" charset="0"/>
                <a:cs typeface="Helvetica" panose="020B0604020202020204" pitchFamily="34" charset="0"/>
              </a:rPr>
              <a:t>extraordinary</a:t>
            </a:r>
            <a:r>
              <a:rPr lang="en-GB" sz="2400" b="1" dirty="0">
                <a:solidFill>
                  <a:schemeClr val="tx1"/>
                </a:solidFill>
                <a:latin typeface="Helvetica" panose="020B0604020202020204" pitchFamily="34" charset="0"/>
                <a:cs typeface="Helvetica" panose="020B0604020202020204" pitchFamily="34" charset="0"/>
              </a:rPr>
              <a:t> resources</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An incident that presents a serious threat to the health of the community</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An incident that disrupts the health service</a:t>
            </a:r>
          </a:p>
          <a:p>
            <a:pPr marL="457200" indent="-457200" algn="r">
              <a:buFont typeface="Arial" panose="020B0604020202020204" pitchFamily="34" charset="0"/>
              <a:buChar char="•"/>
            </a:pPr>
            <a:r>
              <a:rPr lang="en-GB" sz="400" b="1" dirty="0">
                <a:solidFill>
                  <a:schemeClr val="tx1"/>
                </a:solidFill>
                <a:latin typeface="Helvetica" panose="020B0604020202020204" pitchFamily="34" charset="0"/>
                <a:cs typeface="Helvetica" panose="020B0604020202020204" pitchFamily="34" charset="0"/>
              </a:rPr>
              <a:t>(</a:t>
            </a:r>
            <a:r>
              <a:rPr lang="en-GB" sz="1200" b="1" i="1" dirty="0">
                <a:solidFill>
                  <a:schemeClr val="tx1"/>
                </a:solidFill>
                <a:latin typeface="Helvetica" panose="020B0604020202020204" pitchFamily="34" charset="0"/>
                <a:cs typeface="Helvetica" panose="020B0604020202020204" pitchFamily="34" charset="0"/>
              </a:rPr>
              <a:t>Major Incident Medical Management &amp; Support Course, ALSG, 2014</a:t>
            </a:r>
            <a:endParaRPr lang="en-GB" sz="4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What is a Major Incident?</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3240360"/>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Triage Sieve (quickly assigns priorities)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At the scene</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Dynamic</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Triage Sort (refines the priorities)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More detailed</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At the Casualty Clearing Station</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Dynamic – patient’s status may change</a:t>
            </a: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20</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Triage</a:t>
            </a:r>
          </a:p>
        </p:txBody>
      </p:sp>
    </p:spTree>
    <p:extLst>
      <p:ext uri="{BB962C8B-B14F-4D97-AF65-F5344CB8AC3E}">
        <p14:creationId xmlns:p14="http://schemas.microsoft.com/office/powerpoint/2010/main" val="2105529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4248472"/>
          </a:xfrm>
        </p:spPr>
        <p:txBody>
          <a:bodyPr>
            <a:normAutofit/>
          </a:bodyPr>
          <a:lstStyle/>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Aims</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To allow the maximum number of casualties to reach the hospital safely “do the most for the most”</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Most treatment at the site of a major incident will be directed towards the support of ABC’s</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Levels of Treatment</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Life-saving first aid</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Advanced life support</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Specialist</a:t>
            </a:r>
          </a:p>
          <a:p>
            <a:pPr marL="914400" lvl="1"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Packaging for transport</a:t>
            </a:r>
          </a:p>
          <a:p>
            <a:pPr marL="914400" lvl="1" indent="-457200" algn="l">
              <a:buFont typeface="Arial" panose="020B0604020202020204" pitchFamily="34" charset="0"/>
              <a:buChar char="•"/>
            </a:pPr>
            <a:endParaRPr lang="en-GB" sz="2000" b="1"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21</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Treatment</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4455626" cy="4151486"/>
          </a:xfrm>
        </p:spPr>
        <p:txBody>
          <a:bodyPr>
            <a:normAutofit fontScale="92500" lnSpcReduction="10000"/>
          </a:bodyPr>
          <a:lstStyle/>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Declaration – by an authorised person, in the presence of the police and adequately labelled</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Movement – remember the need to protect forensic evidence</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Identification- police responsibility; protect personal effects</a:t>
            </a:r>
          </a:p>
          <a:p>
            <a:pPr marL="342900" indent="-3429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Body holding area/temporary mortuary</a:t>
            </a:r>
          </a:p>
        </p:txBody>
      </p:sp>
      <p:sp>
        <p:nvSpPr>
          <p:cNvPr id="13" name="Slide Number Placeholder 12"/>
          <p:cNvSpPr>
            <a:spLocks noGrp="1"/>
          </p:cNvSpPr>
          <p:nvPr>
            <p:ph type="sldNum" sz="quarter" idx="12"/>
          </p:nvPr>
        </p:nvSpPr>
        <p:spPr/>
        <p:txBody>
          <a:bodyPr/>
          <a:lstStyle/>
          <a:p>
            <a:fld id="{07A4FF49-538E-4D40-BABB-9DF34178EC9C}" type="slidenum">
              <a:rPr lang="en-GB" smtClean="0"/>
              <a:t>22</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Management of the Dead</a:t>
            </a:r>
          </a:p>
        </p:txBody>
      </p:sp>
      <p:pic>
        <p:nvPicPr>
          <p:cNvPr id="11" name="Picture 5" descr="SCAN000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4576" y="2348880"/>
            <a:ext cx="3653831" cy="375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3672408"/>
          </a:xfrm>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23</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Transport</a:t>
            </a:r>
          </a:p>
        </p:txBody>
      </p:sp>
      <p:pic>
        <p:nvPicPr>
          <p:cNvPr id="11" name="Picture 60" descr="Casulty Flow.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112" y="2308391"/>
            <a:ext cx="2710288" cy="346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9" descr="Fig 17.1 Ambulance circui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9230" y="2477289"/>
            <a:ext cx="4094679" cy="312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53156" y="5932372"/>
            <a:ext cx="1800200" cy="369332"/>
          </a:xfrm>
          <a:prstGeom prst="rect">
            <a:avLst/>
          </a:prstGeom>
          <a:noFill/>
        </p:spPr>
        <p:txBody>
          <a:bodyPr wrap="square" rtlCol="0">
            <a:spAutoFit/>
          </a:bodyPr>
          <a:lstStyle/>
          <a:p>
            <a:pPr algn="ctr"/>
            <a:r>
              <a:rPr lang="en-GB" dirty="0"/>
              <a:t>Casualty Flow</a:t>
            </a:r>
          </a:p>
        </p:txBody>
      </p:sp>
      <p:sp>
        <p:nvSpPr>
          <p:cNvPr id="4" name="TextBox 3"/>
          <p:cNvSpPr txBox="1"/>
          <p:nvPr/>
        </p:nvSpPr>
        <p:spPr>
          <a:xfrm>
            <a:off x="5020405" y="5921172"/>
            <a:ext cx="2952328" cy="369332"/>
          </a:xfrm>
          <a:prstGeom prst="rect">
            <a:avLst/>
          </a:prstGeom>
          <a:noFill/>
        </p:spPr>
        <p:txBody>
          <a:bodyPr wrap="square" rtlCol="0">
            <a:spAutoFit/>
          </a:bodyPr>
          <a:lstStyle/>
          <a:p>
            <a:pPr algn="ctr"/>
            <a:r>
              <a:rPr lang="en-GB" dirty="0"/>
              <a:t>Vehicle Flow</a:t>
            </a:r>
          </a:p>
        </p:txBody>
      </p:sp>
    </p:spTree>
    <p:extLst>
      <p:ext uri="{BB962C8B-B14F-4D97-AF65-F5344CB8AC3E}">
        <p14:creationId xmlns:p14="http://schemas.microsoft.com/office/powerpoint/2010/main" val="2105529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7A4FF49-538E-4D40-BABB-9DF34178EC9C}" type="slidenum">
              <a:rPr lang="en-GB" smtClean="0"/>
              <a:t>24</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What Transport?</a:t>
            </a:r>
          </a:p>
          <a:p>
            <a:pPr algn="l"/>
            <a:endParaRPr lang="en-GB" sz="4000" b="1" dirty="0">
              <a:solidFill>
                <a:schemeClr val="bg1"/>
              </a:solidFill>
              <a:latin typeface="Helvetica" panose="020B0604020202020204" pitchFamily="34" charset="0"/>
              <a:cs typeface="Helvetica" panose="020B0604020202020204" pitchFamily="34" charset="0"/>
            </a:endParaRPr>
          </a:p>
        </p:txBody>
      </p:sp>
      <p:pic>
        <p:nvPicPr>
          <p:cNvPr id="11" name="Picture 5" descr="gunshot chest 28 jun"/>
          <p:cNvPicPr>
            <a:picLocks noChangeAspect="1" noChangeArrowheads="1"/>
          </p:cNvPicPr>
          <p:nvPr/>
        </p:nvPicPr>
        <p:blipFill>
          <a:blip r:embed="rId4"/>
          <a:srcRect/>
          <a:stretch>
            <a:fillRect/>
          </a:stretch>
        </p:blipFill>
        <p:spPr bwMode="auto">
          <a:xfrm>
            <a:off x="899592" y="2276872"/>
            <a:ext cx="3074474" cy="2304256"/>
          </a:xfrm>
          <a:prstGeom prst="rect">
            <a:avLst/>
          </a:prstGeom>
          <a:noFill/>
          <a:ln>
            <a:miter lim="800000"/>
            <a:headEnd/>
            <a:tailEnd/>
          </a:ln>
        </p:spPr>
      </p:pic>
      <p:pic>
        <p:nvPicPr>
          <p:cNvPr id="12" name="Content Placeholder 4" descr="Urgent.png"/>
          <p:cNvPicPr>
            <a:picLocks noChangeAspect="1"/>
          </p:cNvPicPr>
          <p:nvPr/>
        </p:nvPicPr>
        <p:blipFill>
          <a:blip r:embed="rId5"/>
          <a:srcRect l="-38228" r="-38228"/>
          <a:stretch>
            <a:fillRect/>
          </a:stretch>
        </p:blipFill>
        <p:spPr>
          <a:xfrm>
            <a:off x="3970845" y="1952877"/>
            <a:ext cx="5612476" cy="2386384"/>
          </a:xfrm>
          <a:prstGeom prst="rect">
            <a:avLst/>
          </a:prstGeom>
        </p:spPr>
      </p:pic>
      <p:pic>
        <p:nvPicPr>
          <p:cNvPr id="15" name="Picture 14" descr="Delayed.png"/>
          <p:cNvPicPr>
            <a:picLocks noChangeAspect="1"/>
          </p:cNvPicPr>
          <p:nvPr/>
        </p:nvPicPr>
        <p:blipFill>
          <a:blip r:embed="rId6"/>
          <a:stretch>
            <a:fillRect/>
          </a:stretch>
        </p:blipFill>
        <p:spPr>
          <a:xfrm>
            <a:off x="3332214" y="3878794"/>
            <a:ext cx="3301942" cy="2477556"/>
          </a:xfrm>
          <a:prstGeom prst="rect">
            <a:avLst/>
          </a:prstGeom>
        </p:spPr>
      </p:pic>
      <p:sp>
        <p:nvSpPr>
          <p:cNvPr id="5" name="TextBox 4"/>
          <p:cNvSpPr txBox="1"/>
          <p:nvPr/>
        </p:nvSpPr>
        <p:spPr>
          <a:xfrm>
            <a:off x="1187624" y="4581128"/>
            <a:ext cx="1728192" cy="369332"/>
          </a:xfrm>
          <a:prstGeom prst="rect">
            <a:avLst/>
          </a:prstGeom>
          <a:noFill/>
        </p:spPr>
        <p:txBody>
          <a:bodyPr wrap="square" rtlCol="0">
            <a:spAutoFit/>
          </a:bodyPr>
          <a:lstStyle/>
          <a:p>
            <a:pPr algn="ctr"/>
            <a:r>
              <a:rPr lang="en-GB" b="1" dirty="0">
                <a:latin typeface="Helvetica" panose="020B0604020202020204" pitchFamily="34" charset="0"/>
                <a:cs typeface="Helvetica" panose="020B0604020202020204" pitchFamily="34" charset="0"/>
              </a:rPr>
              <a:t>Immediate</a:t>
            </a:r>
          </a:p>
        </p:txBody>
      </p:sp>
      <p:sp>
        <p:nvSpPr>
          <p:cNvPr id="6" name="TextBox 5"/>
          <p:cNvSpPr txBox="1"/>
          <p:nvPr/>
        </p:nvSpPr>
        <p:spPr>
          <a:xfrm>
            <a:off x="6732240" y="4339261"/>
            <a:ext cx="1440160" cy="369332"/>
          </a:xfrm>
          <a:prstGeom prst="rect">
            <a:avLst/>
          </a:prstGeom>
          <a:noFill/>
        </p:spPr>
        <p:txBody>
          <a:bodyPr wrap="square" rtlCol="0">
            <a:spAutoFit/>
          </a:bodyPr>
          <a:lstStyle/>
          <a:p>
            <a:pPr algn="ctr"/>
            <a:r>
              <a:rPr lang="en-GB" b="1" dirty="0"/>
              <a:t>Urgent</a:t>
            </a:r>
          </a:p>
        </p:txBody>
      </p:sp>
      <p:sp>
        <p:nvSpPr>
          <p:cNvPr id="7" name="TextBox 6"/>
          <p:cNvSpPr txBox="1"/>
          <p:nvPr/>
        </p:nvSpPr>
        <p:spPr>
          <a:xfrm>
            <a:off x="3970845" y="6453336"/>
            <a:ext cx="1969307" cy="369332"/>
          </a:xfrm>
          <a:prstGeom prst="rect">
            <a:avLst/>
          </a:prstGeom>
          <a:noFill/>
        </p:spPr>
        <p:txBody>
          <a:bodyPr wrap="square" rtlCol="0">
            <a:spAutoFit/>
          </a:bodyPr>
          <a:lstStyle/>
          <a:p>
            <a:pPr algn="ctr"/>
            <a:r>
              <a:rPr lang="en-GB" b="1" dirty="0"/>
              <a:t>Delayed</a:t>
            </a:r>
          </a:p>
        </p:txBody>
      </p:sp>
    </p:spTree>
    <p:extLst>
      <p:ext uri="{BB962C8B-B14F-4D97-AF65-F5344CB8AC3E}">
        <p14:creationId xmlns:p14="http://schemas.microsoft.com/office/powerpoint/2010/main" val="2105529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07A4FF49-538E-4D40-BABB-9DF34178EC9C}" type="slidenum">
              <a:rPr lang="en-GB" smtClean="0"/>
              <a:t>25</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What can go wrong?</a:t>
            </a:r>
          </a:p>
          <a:p>
            <a:pPr algn="l"/>
            <a:endParaRPr lang="en-GB" sz="4000" b="1" dirty="0">
              <a:solidFill>
                <a:schemeClr val="bg1"/>
              </a:solidFill>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689B7832-5997-1740-963C-B8D2EB1AB101}"/>
              </a:ext>
            </a:extLst>
          </p:cNvPr>
          <p:cNvSpPr txBox="1"/>
          <p:nvPr/>
        </p:nvSpPr>
        <p:spPr>
          <a:xfrm>
            <a:off x="683568" y="2378235"/>
            <a:ext cx="7740860" cy="3724096"/>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Helvetica" pitchFamily="2" charset="0"/>
              </a:rPr>
              <a:t>Communications</a:t>
            </a:r>
          </a:p>
          <a:p>
            <a:pPr marL="285750" indent="-285750">
              <a:buFont typeface="Arial" panose="020B0604020202020204" pitchFamily="34" charset="0"/>
              <a:buChar char="•"/>
            </a:pPr>
            <a:r>
              <a:rPr lang="en-US" sz="2400" b="1" dirty="0">
                <a:latin typeface="Helvetica" pitchFamily="2" charset="0"/>
              </a:rPr>
              <a:t>Shortage of medical supplies</a:t>
            </a:r>
          </a:p>
          <a:p>
            <a:pPr marL="285750" indent="-285750">
              <a:buFont typeface="Arial" panose="020B0604020202020204" pitchFamily="34" charset="0"/>
              <a:buChar char="•"/>
            </a:pPr>
            <a:r>
              <a:rPr lang="en-US" sz="2400" b="1" dirty="0">
                <a:latin typeface="Helvetica" pitchFamily="2" charset="0"/>
              </a:rPr>
              <a:t>Failure to deal with survivors</a:t>
            </a:r>
          </a:p>
          <a:p>
            <a:pPr marL="285750" indent="-285750">
              <a:buFont typeface="Arial" panose="020B0604020202020204" pitchFamily="34" charset="0"/>
              <a:buChar char="•"/>
            </a:pPr>
            <a:r>
              <a:rPr lang="en-US" sz="2400" b="1" dirty="0">
                <a:latin typeface="Helvetica" pitchFamily="2" charset="0"/>
              </a:rPr>
              <a:t>Delays with some emergency services arriving on scene</a:t>
            </a:r>
          </a:p>
          <a:p>
            <a:pPr marL="285750" indent="-285750">
              <a:buFont typeface="Arial" panose="020B0604020202020204" pitchFamily="34" charset="0"/>
              <a:buChar char="•"/>
            </a:pPr>
            <a:r>
              <a:rPr lang="en-US" sz="2400" b="1" dirty="0">
                <a:latin typeface="Helvetica" pitchFamily="2" charset="0"/>
              </a:rPr>
              <a:t>Media</a:t>
            </a:r>
          </a:p>
          <a:p>
            <a:pPr marL="285750" indent="-285750">
              <a:buFont typeface="Arial" panose="020B0604020202020204" pitchFamily="34" charset="0"/>
              <a:buChar char="•"/>
            </a:pPr>
            <a:endParaRPr lang="en-US" sz="2400" b="1" dirty="0">
              <a:latin typeface="Helvetica" pitchFamily="2" charset="0"/>
            </a:endParaRPr>
          </a:p>
          <a:p>
            <a:pPr marL="285750" indent="-285750">
              <a:buFont typeface="Arial" panose="020B0604020202020204" pitchFamily="34" charset="0"/>
              <a:buChar char="•"/>
            </a:pPr>
            <a:endParaRPr lang="en-US" sz="2400" b="1" dirty="0">
              <a:latin typeface="Helvetica" pitchFamily="2" charset="0"/>
            </a:endParaRPr>
          </a:p>
          <a:p>
            <a:pPr algn="ctr"/>
            <a:r>
              <a:rPr lang="en-US" sz="2400" b="1" i="1" dirty="0">
                <a:latin typeface="Helvetica" pitchFamily="2" charset="0"/>
              </a:rPr>
              <a:t>‘If you fail to plan, you are planning to fail’</a:t>
            </a:r>
          </a:p>
          <a:p>
            <a:pPr algn="ctr"/>
            <a:r>
              <a:rPr lang="en-US" sz="2000" b="1" dirty="0">
                <a:latin typeface="Helvetica" pitchFamily="2" charset="0"/>
              </a:rPr>
              <a:t>(Benjamin Franklin)</a:t>
            </a:r>
          </a:p>
        </p:txBody>
      </p:sp>
    </p:spTree>
    <p:extLst>
      <p:ext uri="{BB962C8B-B14F-4D97-AF65-F5344CB8AC3E}">
        <p14:creationId xmlns:p14="http://schemas.microsoft.com/office/powerpoint/2010/main" val="1357670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1752600"/>
          </a:xfrm>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26</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Helvetica" panose="020B0604020202020204" pitchFamily="34" charset="0"/>
                <a:cs typeface="Helvetica" panose="020B0604020202020204" pitchFamily="34" charset="0"/>
              </a:rPr>
              <a:t>Any Questions?</a:t>
            </a:r>
          </a:p>
        </p:txBody>
      </p:sp>
      <p:pic>
        <p:nvPicPr>
          <p:cNvPr id="11" name="Content Placeholder 3"/>
          <p:cNvPicPr>
            <a:picLocks noChangeAspect="1"/>
          </p:cNvPicPr>
          <p:nvPr/>
        </p:nvPicPr>
        <p:blipFill>
          <a:blip r:embed="rId4"/>
          <a:srcRect l="-33877" r="-33877"/>
          <a:stretch>
            <a:fillRect/>
          </a:stretch>
        </p:blipFill>
        <p:spPr>
          <a:xfrm>
            <a:off x="752265" y="2469580"/>
            <a:ext cx="7648340" cy="3252019"/>
          </a:xfrm>
          <a:prstGeom prst="rect">
            <a:avLst/>
          </a:prstGeom>
        </p:spPr>
      </p:pic>
    </p:spTree>
    <p:extLst>
      <p:ext uri="{BB962C8B-B14F-4D97-AF65-F5344CB8AC3E}">
        <p14:creationId xmlns:p14="http://schemas.microsoft.com/office/powerpoint/2010/main" val="2105529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1752600"/>
          </a:xfrm>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27</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Summary</a:t>
            </a:r>
          </a:p>
        </p:txBody>
      </p:sp>
      <p:sp>
        <p:nvSpPr>
          <p:cNvPr id="2" name="Rectangle 1"/>
          <p:cNvSpPr/>
          <p:nvPr/>
        </p:nvSpPr>
        <p:spPr>
          <a:xfrm>
            <a:off x="683568" y="2378236"/>
            <a:ext cx="7632848" cy="3108543"/>
          </a:xfrm>
          <a:prstGeom prst="rect">
            <a:avLst/>
          </a:prstGeom>
        </p:spPr>
        <p:txBody>
          <a:bodyPr wrap="square">
            <a:spAutoFit/>
          </a:bodyPr>
          <a:lstStyle/>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C</a:t>
            </a:r>
            <a:r>
              <a:rPr lang="en-GB" sz="2800" b="1" dirty="0">
                <a:latin typeface="Helvetica" panose="020B0604020202020204" pitchFamily="34" charset="0"/>
                <a:cs typeface="Helvetica" panose="020B0604020202020204" pitchFamily="34" charset="0"/>
              </a:rPr>
              <a:t>ommand and control</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S</a:t>
            </a:r>
            <a:r>
              <a:rPr lang="en-GB" sz="2800" b="1" dirty="0">
                <a:latin typeface="Helvetica" panose="020B0604020202020204" pitchFamily="34" charset="0"/>
                <a:cs typeface="Helvetica" panose="020B0604020202020204" pitchFamily="34" charset="0"/>
              </a:rPr>
              <a:t>afety</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C</a:t>
            </a:r>
            <a:r>
              <a:rPr lang="en-GB" sz="2800" b="1" dirty="0">
                <a:latin typeface="Helvetica" panose="020B0604020202020204" pitchFamily="34" charset="0"/>
                <a:cs typeface="Helvetica" panose="020B0604020202020204" pitchFamily="34" charset="0"/>
              </a:rPr>
              <a:t>ommunication</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A</a:t>
            </a:r>
            <a:r>
              <a:rPr lang="en-GB" sz="2800" b="1" dirty="0">
                <a:latin typeface="Helvetica" panose="020B0604020202020204" pitchFamily="34" charset="0"/>
                <a:cs typeface="Helvetica" panose="020B0604020202020204" pitchFamily="34" charset="0"/>
              </a:rPr>
              <a:t>ssessment</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T</a:t>
            </a:r>
            <a:r>
              <a:rPr lang="en-GB" sz="2800" b="1" dirty="0">
                <a:latin typeface="Helvetica" panose="020B0604020202020204" pitchFamily="34" charset="0"/>
                <a:cs typeface="Helvetica" panose="020B0604020202020204" pitchFamily="34" charset="0"/>
              </a:rPr>
              <a:t>riage</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T</a:t>
            </a:r>
            <a:r>
              <a:rPr lang="en-GB" sz="2800" b="1" dirty="0">
                <a:latin typeface="Helvetica" panose="020B0604020202020204" pitchFamily="34" charset="0"/>
                <a:cs typeface="Helvetica" panose="020B0604020202020204" pitchFamily="34" charset="0"/>
              </a:rPr>
              <a:t>reatment</a:t>
            </a:r>
          </a:p>
          <a:p>
            <a:pPr marL="457200" indent="-457200">
              <a:buFont typeface="Arial" panose="020B0604020202020204" pitchFamily="34" charset="0"/>
              <a:buChar char="•"/>
            </a:pPr>
            <a:r>
              <a:rPr lang="en-GB" sz="2800" b="1" u="sng" dirty="0">
                <a:latin typeface="Helvetica" panose="020B0604020202020204" pitchFamily="34" charset="0"/>
                <a:cs typeface="Helvetica" panose="020B0604020202020204" pitchFamily="34" charset="0"/>
              </a:rPr>
              <a:t>T</a:t>
            </a:r>
            <a:r>
              <a:rPr lang="en-GB" sz="2800" b="1" dirty="0">
                <a:latin typeface="Helvetica" panose="020B0604020202020204" pitchFamily="34" charset="0"/>
                <a:cs typeface="Helvetica" panose="020B0604020202020204" pitchFamily="34" charset="0"/>
              </a:rPr>
              <a:t>ransport</a:t>
            </a:r>
          </a:p>
        </p:txBody>
      </p:sp>
    </p:spTree>
    <p:extLst>
      <p:ext uri="{BB962C8B-B14F-4D97-AF65-F5344CB8AC3E}">
        <p14:creationId xmlns:p14="http://schemas.microsoft.com/office/powerpoint/2010/main" val="281007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591920"/>
            <a:ext cx="7912010" cy="3285352"/>
          </a:xfrm>
        </p:spPr>
        <p:txBody>
          <a:bodyPr>
            <a:normAutofit lnSpcReduction="10000"/>
          </a:bodyPr>
          <a:lstStyle/>
          <a:p>
            <a:pPr marL="457200" indent="-457200" algn="l">
              <a:lnSpc>
                <a:spcPct val="120000"/>
              </a:lnSpc>
              <a:buFont typeface="Arial" panose="020B0604020202020204" pitchFamily="34" charset="0"/>
              <a:buChar char="•"/>
            </a:pPr>
            <a:r>
              <a:rPr lang="en-US" sz="2600" b="1" dirty="0">
                <a:solidFill>
                  <a:schemeClr val="tx1"/>
                </a:solidFill>
                <a:latin typeface="Helvetica" panose="020B0604020202020204" pitchFamily="34" charset="0"/>
                <a:cs typeface="Helvetica" panose="020B0604020202020204" pitchFamily="34" charset="0"/>
              </a:rPr>
              <a:t>“Any occurrence that presents serious threat to the health of the community, disruption to the service or causes (or is likely to cause) such numbers or types of casualties as to require special arrangements to be implemented by hospitals, ambulance trusts or primary care </a:t>
            </a:r>
            <a:r>
              <a:rPr lang="en-US" sz="2600" b="1" dirty="0" err="1">
                <a:solidFill>
                  <a:schemeClr val="tx1"/>
                </a:solidFill>
                <a:latin typeface="Helvetica" panose="020B0604020202020204" pitchFamily="34" charset="0"/>
                <a:cs typeface="Helvetica" panose="020B0604020202020204" pitchFamily="34" charset="0"/>
              </a:rPr>
              <a:t>organisations</a:t>
            </a:r>
            <a:r>
              <a:rPr lang="en-US" sz="2600" b="1" dirty="0">
                <a:solidFill>
                  <a:schemeClr val="tx1"/>
                </a:solidFill>
                <a:latin typeface="Helvetica" panose="020B0604020202020204" pitchFamily="34" charset="0"/>
                <a:cs typeface="Helvetica" panose="020B0604020202020204" pitchFamily="34" charset="0"/>
              </a:rPr>
              <a:t>”</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3</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NHS Major Incident Definition</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7584" y="2425460"/>
            <a:ext cx="7912010" cy="2587716"/>
          </a:xfrm>
        </p:spPr>
        <p:txBody>
          <a:bodyPr>
            <a:normAutofit/>
          </a:bodyPr>
          <a:lstStyle/>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The initial response</a:t>
            </a:r>
          </a:p>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The consolidation phase</a:t>
            </a:r>
          </a:p>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The recovery phase</a:t>
            </a:r>
          </a:p>
          <a:p>
            <a:pPr marL="457200" indent="-457200" algn="l">
              <a:buFont typeface="Arial" panose="020B0604020202020204" pitchFamily="34" charset="0"/>
              <a:buChar char="•"/>
            </a:pPr>
            <a:r>
              <a:rPr lang="en-GB" sz="2800" b="1" dirty="0">
                <a:solidFill>
                  <a:schemeClr val="tx1"/>
                </a:solidFill>
                <a:latin typeface="Helvetica" panose="020B0604020202020204" pitchFamily="34" charset="0"/>
                <a:cs typeface="Helvetica" panose="020B0604020202020204" pitchFamily="34" charset="0"/>
              </a:rPr>
              <a:t>Restoration of normality</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4</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Major Incident – Four Stages</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276872"/>
            <a:ext cx="7912010" cy="3240360"/>
          </a:xfrm>
        </p:spPr>
        <p:txBody>
          <a:bodyPr>
            <a:normAutofit/>
          </a:bodyPr>
          <a:lstStyle/>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C</a:t>
            </a:r>
            <a:r>
              <a:rPr lang="en-GB" sz="2400" b="1" dirty="0">
                <a:solidFill>
                  <a:schemeClr val="tx1"/>
                </a:solidFill>
                <a:latin typeface="Helvetica" panose="020B0604020202020204" pitchFamily="34" charset="0"/>
                <a:cs typeface="Helvetica" panose="020B0604020202020204" pitchFamily="34" charset="0"/>
              </a:rPr>
              <a:t>ommand and control</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S</a:t>
            </a:r>
            <a:r>
              <a:rPr lang="en-GB" sz="2400" b="1" dirty="0">
                <a:solidFill>
                  <a:schemeClr val="tx1"/>
                </a:solidFill>
                <a:latin typeface="Helvetica" panose="020B0604020202020204" pitchFamily="34" charset="0"/>
                <a:cs typeface="Helvetica" panose="020B0604020202020204" pitchFamily="34" charset="0"/>
              </a:rPr>
              <a:t>afety</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C</a:t>
            </a:r>
            <a:r>
              <a:rPr lang="en-GB" sz="2400" b="1" dirty="0">
                <a:solidFill>
                  <a:schemeClr val="tx1"/>
                </a:solidFill>
                <a:latin typeface="Helvetica" panose="020B0604020202020204" pitchFamily="34" charset="0"/>
                <a:cs typeface="Helvetica" panose="020B0604020202020204" pitchFamily="34" charset="0"/>
              </a:rPr>
              <a:t>ommunication</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A</a:t>
            </a:r>
            <a:r>
              <a:rPr lang="en-GB" sz="2400" b="1" dirty="0">
                <a:solidFill>
                  <a:schemeClr val="tx1"/>
                </a:solidFill>
                <a:latin typeface="Helvetica" panose="020B0604020202020204" pitchFamily="34" charset="0"/>
                <a:cs typeface="Helvetica" panose="020B0604020202020204" pitchFamily="34" charset="0"/>
              </a:rPr>
              <a:t>ssessment</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T</a:t>
            </a:r>
            <a:r>
              <a:rPr lang="en-GB" sz="2400" b="1" dirty="0">
                <a:solidFill>
                  <a:schemeClr val="tx1"/>
                </a:solidFill>
                <a:latin typeface="Helvetica" panose="020B0604020202020204" pitchFamily="34" charset="0"/>
                <a:cs typeface="Helvetica" panose="020B0604020202020204" pitchFamily="34" charset="0"/>
              </a:rPr>
              <a:t>riage</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T</a:t>
            </a:r>
            <a:r>
              <a:rPr lang="en-GB" sz="2400" b="1" dirty="0">
                <a:solidFill>
                  <a:schemeClr val="tx1"/>
                </a:solidFill>
                <a:latin typeface="Helvetica" panose="020B0604020202020204" pitchFamily="34" charset="0"/>
                <a:cs typeface="Helvetica" panose="020B0604020202020204" pitchFamily="34" charset="0"/>
              </a:rPr>
              <a:t>reatment</a:t>
            </a:r>
          </a:p>
          <a:p>
            <a:pPr marL="457200" indent="-457200" algn="l">
              <a:buFont typeface="Arial" panose="020B0604020202020204" pitchFamily="34" charset="0"/>
              <a:buChar char="•"/>
            </a:pPr>
            <a:r>
              <a:rPr lang="en-GB" sz="2400" b="1" u="sng" dirty="0">
                <a:solidFill>
                  <a:schemeClr val="tx1"/>
                </a:solidFill>
                <a:latin typeface="Helvetica" panose="020B0604020202020204" pitchFamily="34" charset="0"/>
                <a:cs typeface="Helvetica" panose="020B0604020202020204" pitchFamily="34" charset="0"/>
              </a:rPr>
              <a:t>T</a:t>
            </a:r>
            <a:r>
              <a:rPr lang="en-GB" sz="2400" b="1" dirty="0">
                <a:solidFill>
                  <a:schemeClr val="tx1"/>
                </a:solidFill>
                <a:latin typeface="Helvetica" panose="020B0604020202020204" pitchFamily="34" charset="0"/>
                <a:cs typeface="Helvetica" panose="020B0604020202020204" pitchFamily="34" charset="0"/>
              </a:rPr>
              <a:t>ransport</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5</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The Structured Response - CSCATTT</a:t>
            </a:r>
          </a:p>
        </p:txBody>
      </p:sp>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1259" y="2378235"/>
            <a:ext cx="7912010" cy="3323400"/>
          </a:xfrm>
        </p:spPr>
        <p:txBody>
          <a:bodyPr>
            <a:normAutofit/>
          </a:bodyPr>
          <a:lstStyle/>
          <a:p>
            <a:pPr marL="457200"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The cornerstones of major incident management</a:t>
            </a:r>
          </a:p>
          <a:p>
            <a:pPr marL="457200"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Requires good communication between and among all of the services</a:t>
            </a:r>
          </a:p>
          <a:p>
            <a:pPr marL="457200"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Movement in and around the incident is controlled by the police or by the fire service if there are hazards present</a:t>
            </a:r>
          </a:p>
          <a:p>
            <a:pPr marL="457200" indent="-457200" algn="l">
              <a:buFont typeface="Arial" panose="020B0604020202020204" pitchFamily="34" charset="0"/>
              <a:buChar char="•"/>
            </a:pPr>
            <a:r>
              <a:rPr lang="en-GB" sz="2000" b="1" dirty="0">
                <a:solidFill>
                  <a:schemeClr val="tx1"/>
                </a:solidFill>
                <a:latin typeface="Helvetica" panose="020B0604020202020204" pitchFamily="34" charset="0"/>
                <a:cs typeface="Helvetica" panose="020B0604020202020204" pitchFamily="34" charset="0"/>
              </a:rPr>
              <a:t>Gold (strategic), Silver (tactical), Bronze (operational)</a:t>
            </a:r>
          </a:p>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6</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Command &amp; Control</a:t>
            </a:r>
          </a:p>
        </p:txBody>
      </p:sp>
      <p:pic>
        <p:nvPicPr>
          <p:cNvPr id="11" name="pasted-image.png"/>
          <p:cNvPicPr>
            <a:picLocks noChangeAspect="1"/>
          </p:cNvPicPr>
          <p:nvPr/>
        </p:nvPicPr>
        <p:blipFill>
          <a:blip r:embed="rId5">
            <a:extLst/>
          </a:blip>
          <a:srcRect l="8900" t="12418" r="13581" b="14679"/>
          <a:stretch>
            <a:fillRect/>
          </a:stretch>
        </p:blipFill>
        <p:spPr>
          <a:xfrm>
            <a:off x="5220072" y="4521129"/>
            <a:ext cx="3611572" cy="2002984"/>
          </a:xfrm>
          <a:custGeom>
            <a:avLst/>
            <a:gdLst/>
            <a:ahLst/>
            <a:cxnLst>
              <a:cxn ang="0">
                <a:pos x="wd2" y="hd2"/>
              </a:cxn>
              <a:cxn ang="5400000">
                <a:pos x="wd2" y="hd2"/>
              </a:cxn>
              <a:cxn ang="10800000">
                <a:pos x="wd2" y="hd2"/>
              </a:cxn>
              <a:cxn ang="16200000">
                <a:pos x="wd2" y="hd2"/>
              </a:cxn>
            </a:cxnLst>
            <a:rect l="0" t="0" r="r" b="b"/>
            <a:pathLst>
              <a:path w="21584" h="21593" extrusionOk="0">
                <a:moveTo>
                  <a:pt x="10781" y="0"/>
                </a:moveTo>
                <a:cubicBezTo>
                  <a:pt x="10769" y="-7"/>
                  <a:pt x="10206" y="1093"/>
                  <a:pt x="9531" y="2445"/>
                </a:cubicBezTo>
                <a:cubicBezTo>
                  <a:pt x="7052" y="7408"/>
                  <a:pt x="3594" y="14327"/>
                  <a:pt x="1831" y="17853"/>
                </a:cubicBezTo>
                <a:cubicBezTo>
                  <a:pt x="835" y="19845"/>
                  <a:pt x="12" y="21501"/>
                  <a:pt x="1" y="21533"/>
                </a:cubicBezTo>
                <a:cubicBezTo>
                  <a:pt x="-16" y="21583"/>
                  <a:pt x="1857" y="21593"/>
                  <a:pt x="10782" y="21593"/>
                </a:cubicBezTo>
                <a:lnTo>
                  <a:pt x="21584" y="21593"/>
                </a:lnTo>
                <a:lnTo>
                  <a:pt x="21520" y="21469"/>
                </a:lnTo>
                <a:cubicBezTo>
                  <a:pt x="21485" y="21400"/>
                  <a:pt x="20683" y="19796"/>
                  <a:pt x="19738" y="17902"/>
                </a:cubicBezTo>
                <a:cubicBezTo>
                  <a:pt x="18208" y="14836"/>
                  <a:pt x="16752" y="11922"/>
                  <a:pt x="12127" y="2665"/>
                </a:cubicBezTo>
                <a:cubicBezTo>
                  <a:pt x="11398" y="1206"/>
                  <a:pt x="10792" y="8"/>
                  <a:pt x="10781" y="0"/>
                </a:cubicBezTo>
                <a:close/>
              </a:path>
            </a:pathLst>
          </a:custGeom>
        </p:spPr>
      </p:pic>
    </p:spTree>
    <p:extLst>
      <p:ext uri="{BB962C8B-B14F-4D97-AF65-F5344CB8AC3E}">
        <p14:creationId xmlns:p14="http://schemas.microsoft.com/office/powerpoint/2010/main" val="21055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2" descr="Selb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881063" y="1219200"/>
            <a:ext cx="7721600" cy="5562600"/>
          </a:xfrm>
          <a:prstGeom prst="ellipse">
            <a:avLst/>
          </a:prstGeom>
          <a:noFill/>
          <a:ln w="38100">
            <a:solidFill>
              <a:srgbClr val="96969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 name="Oval 3"/>
          <p:cNvSpPr>
            <a:spLocks noChangeArrowheads="1"/>
          </p:cNvSpPr>
          <p:nvPr/>
        </p:nvSpPr>
        <p:spPr bwMode="auto">
          <a:xfrm rot="21154425">
            <a:off x="1649744" y="1919762"/>
            <a:ext cx="4673600" cy="835025"/>
          </a:xfrm>
          <a:prstGeom prst="ellipse">
            <a:avLst/>
          </a:prstGeom>
          <a:noFill/>
          <a:ln w="38100">
            <a:solidFill>
              <a:srgbClr val="CC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22727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1752600"/>
          </a:xfrm>
        </p:spPr>
        <p:txBody>
          <a:bodyPr>
            <a:normAutofit lnSpcReduction="10000"/>
          </a:bodyPr>
          <a:lstStyle/>
          <a:p>
            <a:pPr marL="457200" indent="-457200" algn="l">
              <a:buFont typeface="Arial" panose="020B0604020202020204" pitchFamily="34" charset="0"/>
              <a:buChar char="•"/>
            </a:pPr>
            <a:endParaRPr lang="en-GB" sz="2400" b="1"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Self</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Scene</a:t>
            </a:r>
          </a:p>
          <a:p>
            <a:pPr marL="457200" indent="-457200" algn="l">
              <a:buFont typeface="Arial" panose="020B0604020202020204" pitchFamily="34" charset="0"/>
              <a:buChar char="•"/>
            </a:pPr>
            <a:r>
              <a:rPr lang="en-GB" sz="2400" b="1" dirty="0">
                <a:solidFill>
                  <a:schemeClr val="tx1"/>
                </a:solidFill>
                <a:latin typeface="Helvetica" panose="020B0604020202020204" pitchFamily="34" charset="0"/>
                <a:cs typeface="Helvetica" panose="020B0604020202020204" pitchFamily="34" charset="0"/>
              </a:rPr>
              <a:t>Survivors</a:t>
            </a: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8</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03548" y="1484784"/>
            <a:ext cx="7920880" cy="89345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dirty="0">
                <a:solidFill>
                  <a:schemeClr val="bg1"/>
                </a:solidFill>
                <a:latin typeface="Helvetica" panose="020B0604020202020204" pitchFamily="34" charset="0"/>
                <a:cs typeface="Helvetica" panose="020B0604020202020204" pitchFamily="34" charset="0"/>
              </a:rPr>
              <a:t>Safety 1-2-3</a:t>
            </a:r>
          </a:p>
        </p:txBody>
      </p:sp>
    </p:spTree>
    <p:extLst>
      <p:ext uri="{BB962C8B-B14F-4D97-AF65-F5344CB8AC3E}">
        <p14:creationId xmlns:p14="http://schemas.microsoft.com/office/powerpoint/2010/main" val="210552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30" y="2204864"/>
            <a:ext cx="7912010" cy="1752600"/>
          </a:xfrm>
        </p:spPr>
        <p:txBody>
          <a:bodyPr>
            <a:normAutofit/>
          </a:bodyPr>
          <a:lstStyle/>
          <a:p>
            <a:pPr marL="457200" indent="-457200" algn="l">
              <a:buFont typeface="Arial" panose="020B0604020202020204" pitchFamily="34" charset="0"/>
              <a:buChar char="•"/>
            </a:pPr>
            <a:endParaRPr lang="en-GB" sz="2400" dirty="0">
              <a:solidFill>
                <a:schemeClr val="tx1"/>
              </a:solidFill>
              <a:latin typeface="Helvetica" panose="020B0604020202020204" pitchFamily="34" charset="0"/>
              <a:cs typeface="Helvetica" panose="020B0604020202020204" pitchFamily="34" charset="0"/>
            </a:endParaRPr>
          </a:p>
          <a:p>
            <a:pPr algn="l"/>
            <a:endParaRPr lang="en-GB" dirty="0">
              <a:solidFill>
                <a:schemeClr val="tx1"/>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endParaRPr lang="en-GB" dirty="0">
              <a:solidFill>
                <a:schemeClr val="tx1"/>
              </a:solidFill>
              <a:latin typeface="Helvetica" panose="020B0604020202020204" pitchFamily="34" charset="0"/>
              <a:cs typeface="Helvetica" panose="020B0604020202020204" pitchFamily="34" charset="0"/>
            </a:endParaRPr>
          </a:p>
        </p:txBody>
      </p:sp>
      <p:sp>
        <p:nvSpPr>
          <p:cNvPr id="13" name="Slide Number Placeholder 12"/>
          <p:cNvSpPr>
            <a:spLocks noGrp="1"/>
          </p:cNvSpPr>
          <p:nvPr>
            <p:ph type="sldNum" sz="quarter" idx="12"/>
          </p:nvPr>
        </p:nvSpPr>
        <p:spPr/>
        <p:txBody>
          <a:bodyPr/>
          <a:lstStyle/>
          <a:p>
            <a:fld id="{07A4FF49-538E-4D40-BABB-9DF34178EC9C}" type="slidenum">
              <a:rPr lang="en-GB" smtClean="0"/>
              <a:t>9</a:t>
            </a:fld>
            <a:endParaRPr lang="en-GB" dirty="0"/>
          </a:p>
        </p:txBody>
      </p:sp>
      <p:pic>
        <p:nvPicPr>
          <p:cNvPr id="9" name="Picture 6" descr="K:\HSCE - Marketing\Logos and styleandbranding guidelines\SGUL+KU joint logo\high res\Kingston_University_StGeorges_Logo_CMYK_HR use this one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93072"/>
            <a:ext cx="1943246" cy="636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643113"/>
            <a:ext cx="1152128" cy="39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933" y="1578615"/>
            <a:ext cx="7323567" cy="416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60232" y="6165304"/>
            <a:ext cx="1507268" cy="369332"/>
          </a:xfrm>
          <a:prstGeom prst="rect">
            <a:avLst/>
          </a:prstGeom>
          <a:noFill/>
        </p:spPr>
        <p:txBody>
          <a:bodyPr wrap="square" rtlCol="0">
            <a:spAutoFit/>
          </a:bodyPr>
          <a:lstStyle/>
          <a:p>
            <a:r>
              <a:rPr lang="en-GB" dirty="0"/>
              <a:t>©ALSG, 2012</a:t>
            </a:r>
          </a:p>
        </p:txBody>
      </p:sp>
    </p:spTree>
    <p:extLst>
      <p:ext uri="{BB962C8B-B14F-4D97-AF65-F5344CB8AC3E}">
        <p14:creationId xmlns:p14="http://schemas.microsoft.com/office/powerpoint/2010/main" val="2105529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axCatchAll xmlns="a034cd46-cd72-429a-a1c6-785cdaa40199"/>
    <PublishingStartDate xmlns="http://schemas.microsoft.com/sharepoint/v3" xsi:nil="true"/>
    <TaxKeywordTaxHTField xmlns="a034cd46-cd72-429a-a1c6-785cdaa40199">
      <Terms xmlns="http://schemas.microsoft.com/office/infopath/2007/PartnerControls"/>
    </TaxKeywordTaxHT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B1B63BEA99D8469381B3F4622F88D0" ma:contentTypeVersion="3" ma:contentTypeDescription="Create a new document." ma:contentTypeScope="" ma:versionID="6de9b59d039cd2b2e245d8ba329614f5">
  <xsd:schema xmlns:xsd="http://www.w3.org/2001/XMLSchema" xmlns:xs="http://www.w3.org/2001/XMLSchema" xmlns:p="http://schemas.microsoft.com/office/2006/metadata/properties" xmlns:ns1="http://schemas.microsoft.com/sharepoint/v3" xmlns:ns2="a034cd46-cd72-429a-a1c6-785cdaa40199" targetNamespace="http://schemas.microsoft.com/office/2006/metadata/properties" ma:root="true" ma:fieldsID="251d0d647fb4d468c652da24f348d3f7" ns1:_="" ns2:_="">
    <xsd:import namespace="http://schemas.microsoft.com/sharepoint/v3"/>
    <xsd:import namespace="a034cd46-cd72-429a-a1c6-785cdaa40199"/>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34cd46-cd72-429a-a1c6-785cdaa40199"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readOnly="false" ma:fieldId="{23f27201-bee3-471e-b2e7-b64fd8b7ca38}" ma:taxonomyMulti="true" ma:sspId="a3483eda-ce1d-48a2-91e1-43c8dad1c8ac"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9242d4f4-7f3e-4e9e-89a9-9f3e137b63cd}" ma:internalName="TaxCatchAll" ma:showField="CatchAllData" ma:web="a034cd46-cd72-429a-a1c6-785cdaa4019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242d4f4-7f3e-4e9e-89a9-9f3e137b63cd}" ma:internalName="TaxCatchAllLabel" ma:readOnly="true" ma:showField="CatchAllDataLabel" ma:web="a034cd46-cd72-429a-a1c6-785cdaa401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B01C4-5B5E-46E5-93FD-30939D9B6F6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a034cd46-cd72-429a-a1c6-785cdaa40199"/>
    <ds:schemaRef ds:uri="http://www.w3.org/XML/1998/namespace"/>
    <ds:schemaRef ds:uri="http://purl.org/dc/dcmitype/"/>
  </ds:schemaRefs>
</ds:datastoreItem>
</file>

<file path=customXml/itemProps2.xml><?xml version="1.0" encoding="utf-8"?>
<ds:datastoreItem xmlns:ds="http://schemas.openxmlformats.org/officeDocument/2006/customXml" ds:itemID="{005B7BE0-F98F-49B0-94A6-192735F7C9E0}">
  <ds:schemaRefs>
    <ds:schemaRef ds:uri="http://schemas.microsoft.com/sharepoint/v3/contenttype/forms"/>
  </ds:schemaRefs>
</ds:datastoreItem>
</file>

<file path=customXml/itemProps3.xml><?xml version="1.0" encoding="utf-8"?>
<ds:datastoreItem xmlns:ds="http://schemas.openxmlformats.org/officeDocument/2006/customXml" ds:itemID="{E65BEEE2-D291-49DB-A208-50B965831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34cd46-cd72-429a-a1c6-785cdaa40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855</TotalTime>
  <Words>1493</Words>
  <Application>Microsoft Office PowerPoint</Application>
  <PresentationFormat>On-screen Show (4:3)</PresentationFormat>
  <Paragraphs>265</Paragraphs>
  <Slides>27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Helvetica</vt:lpstr>
      <vt:lpstr>Tahoma</vt:lpstr>
      <vt:lpstr>Office Theme</vt:lpstr>
      <vt:lpstr>Major Incidents: The Approach at the Scene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Janse van Rensburg, Jacobus F</dc:creator>
  <cp:lastModifiedBy>Rachael</cp:lastModifiedBy>
  <cp:revision>57</cp:revision>
  <dcterms:created xsi:type="dcterms:W3CDTF">2014-09-01T13:12:30Z</dcterms:created>
  <dcterms:modified xsi:type="dcterms:W3CDTF">2018-08-03T12:12:40Z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0x01010022B1B63BEA99D8469381B3F4622F88D0</vt:lpwstr>
  </property>
  <property fmtid="{D5CDD505-2E9C-101B-9397-08002B2CF9AE}" pid="3" name="TaxKeyword">
    <vt:lpwstr/>
  </property>
</Properties>
</file>