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18288000" cy="10287000"/>
  <p:notesSz cx="6858000" cy="9144000"/>
  <p:embeddedFontLst>
    <p:embeddedFont>
      <p:font typeface="Canva Sans Bold" panose="020B0604020202020204" charset="0"/>
      <p:regular r:id="rId21"/>
    </p:embeddedFont>
    <p:embeddedFont>
      <p:font typeface="Codec Pro" panose="020B0604020202020204" charset="0"/>
      <p:regular r:id="rId22"/>
    </p:embeddedFont>
    <p:embeddedFont>
      <p:font typeface="Codec Pro Bold" panose="020B0604020202020204" charset="0"/>
      <p:regular r:id="rId23"/>
    </p:embeddedFont>
    <p:embeddedFont>
      <p:font typeface="Corben"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11.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svg"/><Relationship Id="rId7" Type="http://schemas.openxmlformats.org/officeDocument/2006/relationships/image" Target="../media/image87.sv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85.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svg"/></Relationships>
</file>

<file path=ppt/slides/_rels/slide15.xml.rels><?xml version="1.0" encoding="UTF-8" standalone="yes"?>
<Relationships xmlns="http://schemas.openxmlformats.org/package/2006/relationships"><Relationship Id="rId3" Type="http://schemas.openxmlformats.org/officeDocument/2006/relationships/image" Target="../media/image93.svg"/><Relationship Id="rId7" Type="http://schemas.openxmlformats.org/officeDocument/2006/relationships/image" Target="../media/image97.sv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svg"/><Relationship Id="rId4" Type="http://schemas.openxmlformats.org/officeDocument/2006/relationships/image" Target="../media/image94.png"/></Relationships>
</file>

<file path=ppt/slides/_rels/slide16.xml.rels><?xml version="1.0" encoding="UTF-8" standalone="yes"?>
<Relationships xmlns="http://schemas.openxmlformats.org/package/2006/relationships"><Relationship Id="rId3" Type="http://schemas.openxmlformats.org/officeDocument/2006/relationships/image" Target="../media/image99.svg"/><Relationship Id="rId7" Type="http://schemas.openxmlformats.org/officeDocument/2006/relationships/image" Target="../media/image103.sv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svg"/><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svg"/><Relationship Id="rId7" Type="http://schemas.openxmlformats.org/officeDocument/2006/relationships/image" Target="../media/image109.sv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svg"/><Relationship Id="rId4" Type="http://schemas.openxmlformats.org/officeDocument/2006/relationships/image" Target="../media/image106.png"/><Relationship Id="rId9" Type="http://schemas.openxmlformats.org/officeDocument/2006/relationships/image" Target="../media/image111.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8.svg"/><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svg"/><Relationship Id="rId21" Type="http://schemas.openxmlformats.org/officeDocument/2006/relationships/image" Target="../media/image26.svg"/><Relationship Id="rId34" Type="http://schemas.openxmlformats.org/officeDocument/2006/relationships/image" Target="../media/image39.png"/><Relationship Id="rId7" Type="http://schemas.openxmlformats.org/officeDocument/2006/relationships/image" Target="../media/image14.svg"/><Relationship Id="rId2" Type="http://schemas.openxmlformats.org/officeDocument/2006/relationships/image" Target="../media/image9.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svg"/><Relationship Id="rId41"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svg"/><Relationship Id="rId40" Type="http://schemas.openxmlformats.org/officeDocument/2006/relationships/image" Target="../media/image45.png"/><Relationship Id="rId5" Type="http://schemas.openxmlformats.org/officeDocument/2006/relationships/image" Target="../media/image12.svg"/><Relationship Id="rId15" Type="http://schemas.openxmlformats.org/officeDocument/2006/relationships/image" Target="../media/image20.svg"/><Relationship Id="rId23" Type="http://schemas.openxmlformats.org/officeDocument/2006/relationships/image" Target="../media/image28.sv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7.png"/><Relationship Id="rId19" Type="http://schemas.openxmlformats.org/officeDocument/2006/relationships/image" Target="../media/image24.svg"/><Relationship Id="rId31" Type="http://schemas.openxmlformats.org/officeDocument/2006/relationships/image" Target="../media/image3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svg"/><Relationship Id="rId30" Type="http://schemas.openxmlformats.org/officeDocument/2006/relationships/image" Target="../media/image35.png"/><Relationship Id="rId35" Type="http://schemas.openxmlformats.org/officeDocument/2006/relationships/image" Target="../media/image40.svg"/><Relationship Id="rId8" Type="http://schemas.openxmlformats.org/officeDocument/2006/relationships/image" Target="../media/image15.png"/><Relationship Id="rId3" Type="http://schemas.openxmlformats.org/officeDocument/2006/relationships/image" Target="../media/image10.svg"/><Relationship Id="rId12" Type="http://schemas.openxmlformats.org/officeDocument/2006/relationships/image" Target="../media/image7.png"/><Relationship Id="rId17" Type="http://schemas.openxmlformats.org/officeDocument/2006/relationships/image" Target="../media/image22.svg"/><Relationship Id="rId25" Type="http://schemas.openxmlformats.org/officeDocument/2006/relationships/image" Target="../media/image30.svg"/><Relationship Id="rId33" Type="http://schemas.openxmlformats.org/officeDocument/2006/relationships/image" Target="../media/image38.svg"/><Relationship Id="rId38"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26.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9.svg"/><Relationship Id="rId4" Type="http://schemas.openxmlformats.org/officeDocument/2006/relationships/image" Target="../media/image68.png"/></Relationships>
</file>

<file path=ppt/slides/_rels/slide8.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26.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9.sv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DBF3"/>
        </a:solidFill>
        <a:effectLst/>
      </p:bgPr>
    </p:bg>
    <p:spTree>
      <p:nvGrpSpPr>
        <p:cNvPr id="1" name=""/>
        <p:cNvGrpSpPr/>
        <p:nvPr/>
      </p:nvGrpSpPr>
      <p:grpSpPr>
        <a:xfrm>
          <a:off x="0" y="0"/>
          <a:ext cx="0" cy="0"/>
          <a:chOff x="0" y="0"/>
          <a:chExt cx="0" cy="0"/>
        </a:xfrm>
      </p:grpSpPr>
      <p:sp>
        <p:nvSpPr>
          <p:cNvPr id="2" name="Freeform 2"/>
          <p:cNvSpPr/>
          <p:nvPr/>
        </p:nvSpPr>
        <p:spPr>
          <a:xfrm>
            <a:off x="3097736" y="6232322"/>
            <a:ext cx="3232876" cy="4223472"/>
          </a:xfrm>
          <a:custGeom>
            <a:avLst/>
            <a:gdLst/>
            <a:ahLst/>
            <a:cxnLst/>
            <a:rect l="l" t="t" r="r" b="b"/>
            <a:pathLst>
              <a:path w="3232876" h="4223472">
                <a:moveTo>
                  <a:pt x="0" y="0"/>
                </a:moveTo>
                <a:lnTo>
                  <a:pt x="3232876" y="0"/>
                </a:lnTo>
                <a:lnTo>
                  <a:pt x="3232876" y="4223472"/>
                </a:lnTo>
                <a:lnTo>
                  <a:pt x="0" y="4223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5348993" y="6232322"/>
            <a:ext cx="3401815" cy="4223472"/>
          </a:xfrm>
          <a:custGeom>
            <a:avLst/>
            <a:gdLst/>
            <a:ahLst/>
            <a:cxnLst/>
            <a:rect l="l" t="t" r="r" b="b"/>
            <a:pathLst>
              <a:path w="3401815" h="4223472">
                <a:moveTo>
                  <a:pt x="0" y="0"/>
                </a:moveTo>
                <a:lnTo>
                  <a:pt x="3401815" y="0"/>
                </a:lnTo>
                <a:lnTo>
                  <a:pt x="3401815" y="4223472"/>
                </a:lnTo>
                <a:lnTo>
                  <a:pt x="0" y="42234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8125023" y="6232322"/>
            <a:ext cx="3271271" cy="4223472"/>
          </a:xfrm>
          <a:custGeom>
            <a:avLst/>
            <a:gdLst/>
            <a:ahLst/>
            <a:cxnLst/>
            <a:rect l="l" t="t" r="r" b="b"/>
            <a:pathLst>
              <a:path w="3271271" h="4223472">
                <a:moveTo>
                  <a:pt x="0" y="0"/>
                </a:moveTo>
                <a:lnTo>
                  <a:pt x="3271272" y="0"/>
                </a:lnTo>
                <a:lnTo>
                  <a:pt x="3271272" y="4223472"/>
                </a:lnTo>
                <a:lnTo>
                  <a:pt x="0" y="4223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590101" y="6232322"/>
            <a:ext cx="3079295" cy="4223472"/>
          </a:xfrm>
          <a:custGeom>
            <a:avLst/>
            <a:gdLst/>
            <a:ahLst/>
            <a:cxnLst/>
            <a:rect l="l" t="t" r="r" b="b"/>
            <a:pathLst>
              <a:path w="3079295" h="4223472">
                <a:moveTo>
                  <a:pt x="0" y="0"/>
                </a:moveTo>
                <a:lnTo>
                  <a:pt x="3079296" y="0"/>
                </a:lnTo>
                <a:lnTo>
                  <a:pt x="3079296" y="4223472"/>
                </a:lnTo>
                <a:lnTo>
                  <a:pt x="0" y="42234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nvGrpSpPr>
          <p:cNvPr id="6" name="Group 6"/>
          <p:cNvGrpSpPr/>
          <p:nvPr/>
        </p:nvGrpSpPr>
        <p:grpSpPr>
          <a:xfrm>
            <a:off x="1028700" y="1028700"/>
            <a:ext cx="13476556" cy="4153444"/>
            <a:chOff x="0" y="0"/>
            <a:chExt cx="17968742" cy="5537925"/>
          </a:xfrm>
        </p:grpSpPr>
        <p:sp>
          <p:nvSpPr>
            <p:cNvPr id="7" name="TextBox 7"/>
            <p:cNvSpPr txBox="1"/>
            <p:nvPr/>
          </p:nvSpPr>
          <p:spPr>
            <a:xfrm>
              <a:off x="0" y="76200"/>
              <a:ext cx="17968742" cy="4399281"/>
            </a:xfrm>
            <a:prstGeom prst="rect">
              <a:avLst/>
            </a:prstGeom>
          </p:spPr>
          <p:txBody>
            <a:bodyPr lIns="0" tIns="0" rIns="0" bIns="0" rtlCol="0" anchor="t">
              <a:spAutoFit/>
            </a:bodyPr>
            <a:lstStyle/>
            <a:p>
              <a:pPr algn="l">
                <a:lnSpc>
                  <a:spcPts val="8580"/>
                </a:lnSpc>
              </a:pPr>
              <a:r>
                <a:rPr lang="en-US" sz="7800">
                  <a:solidFill>
                    <a:srgbClr val="000000"/>
                  </a:solidFill>
                  <a:latin typeface="Corben"/>
                  <a:ea typeface="Corben"/>
                  <a:cs typeface="Corben"/>
                  <a:sym typeface="Corben"/>
                </a:rPr>
                <a:t>The Implementation of the Professional Nurse Advocate role in Critical Care</a:t>
              </a:r>
            </a:p>
          </p:txBody>
        </p:sp>
        <p:sp>
          <p:nvSpPr>
            <p:cNvPr id="8" name="TextBox 8"/>
            <p:cNvSpPr txBox="1"/>
            <p:nvPr/>
          </p:nvSpPr>
          <p:spPr>
            <a:xfrm>
              <a:off x="0" y="4751160"/>
              <a:ext cx="17968742" cy="786765"/>
            </a:xfrm>
            <a:prstGeom prst="rect">
              <a:avLst/>
            </a:prstGeom>
          </p:spPr>
          <p:txBody>
            <a:bodyPr lIns="0" tIns="0" rIns="0" bIns="0" rtlCol="0" anchor="t">
              <a:spAutoFit/>
            </a:bodyPr>
            <a:lstStyle/>
            <a:p>
              <a:pPr marL="0" lvl="0" indent="0" algn="l">
                <a:lnSpc>
                  <a:spcPts val="4619"/>
                </a:lnSpc>
                <a:spcBef>
                  <a:spcPct val="0"/>
                </a:spcBef>
              </a:pPr>
              <a:r>
                <a:rPr lang="en-US" sz="3299">
                  <a:solidFill>
                    <a:srgbClr val="000000"/>
                  </a:solidFill>
                  <a:latin typeface="Codec Pro"/>
                  <a:ea typeface="Codec Pro"/>
                  <a:cs typeface="Codec Pro"/>
                  <a:sym typeface="Codec Pro"/>
                </a:rPr>
                <a:t>A Service Evaluation </a:t>
              </a:r>
            </a:p>
          </p:txBody>
        </p:sp>
      </p:grpSp>
      <p:sp>
        <p:nvSpPr>
          <p:cNvPr id="9" name="TextBox 9"/>
          <p:cNvSpPr txBox="1"/>
          <p:nvPr/>
        </p:nvSpPr>
        <p:spPr>
          <a:xfrm>
            <a:off x="12447167" y="6802436"/>
            <a:ext cx="4484767" cy="836930"/>
          </a:xfrm>
          <a:prstGeom prst="rect">
            <a:avLst/>
          </a:prstGeom>
        </p:spPr>
        <p:txBody>
          <a:bodyPr lIns="0" tIns="0" rIns="0" bIns="0" rtlCol="0" anchor="t">
            <a:spAutoFit/>
          </a:bodyPr>
          <a:lstStyle/>
          <a:p>
            <a:pPr algn="l">
              <a:lnSpc>
                <a:spcPts val="3219"/>
              </a:lnSpc>
            </a:pPr>
            <a:r>
              <a:rPr lang="en-US" sz="2299" b="1" dirty="0">
                <a:solidFill>
                  <a:srgbClr val="000000"/>
                </a:solidFill>
                <a:latin typeface="Codec Pro Bold"/>
                <a:ea typeface="Codec Pro Bold"/>
                <a:cs typeface="Codec Pro Bold"/>
                <a:sym typeface="Codec Pro Bold"/>
              </a:rPr>
              <a:t>Lucy Corn </a:t>
            </a:r>
          </a:p>
          <a:p>
            <a:pPr algn="l">
              <a:lnSpc>
                <a:spcPts val="3219"/>
              </a:lnSpc>
            </a:pPr>
            <a:r>
              <a:rPr lang="en-US" sz="2299" dirty="0">
                <a:solidFill>
                  <a:srgbClr val="000000"/>
                </a:solidFill>
                <a:latin typeface="Codec Pro"/>
                <a:ea typeface="Codec Pro"/>
                <a:cs typeface="Codec Pro"/>
                <a:sym typeface="Codec Pro"/>
              </a:rPr>
              <a:t>Professional Nurse Advocate </a:t>
            </a:r>
          </a:p>
        </p:txBody>
      </p:sp>
      <p:sp>
        <p:nvSpPr>
          <p:cNvPr id="10" name="TextBox 10"/>
          <p:cNvSpPr txBox="1"/>
          <p:nvPr/>
        </p:nvSpPr>
        <p:spPr>
          <a:xfrm>
            <a:off x="12447168" y="7877968"/>
            <a:ext cx="4484767" cy="836930"/>
          </a:xfrm>
          <a:prstGeom prst="rect">
            <a:avLst/>
          </a:prstGeom>
        </p:spPr>
        <p:txBody>
          <a:bodyPr lIns="0" tIns="0" rIns="0" bIns="0" rtlCol="0" anchor="t">
            <a:spAutoFit/>
          </a:bodyPr>
          <a:lstStyle/>
          <a:p>
            <a:pPr algn="l">
              <a:lnSpc>
                <a:spcPts val="3219"/>
              </a:lnSpc>
            </a:pPr>
            <a:r>
              <a:rPr lang="en-US" sz="2299" b="1">
                <a:solidFill>
                  <a:srgbClr val="000000"/>
                </a:solidFill>
                <a:latin typeface="Codec Pro Bold"/>
                <a:ea typeface="Codec Pro Bold"/>
                <a:cs typeface="Codec Pro Bold"/>
                <a:sym typeface="Codec Pro Bold"/>
              </a:rPr>
              <a:t>Amy Stallard </a:t>
            </a:r>
          </a:p>
          <a:p>
            <a:pPr algn="l">
              <a:lnSpc>
                <a:spcPts val="3219"/>
              </a:lnSpc>
            </a:pPr>
            <a:r>
              <a:rPr lang="en-US" sz="2299">
                <a:solidFill>
                  <a:srgbClr val="000000"/>
                </a:solidFill>
                <a:latin typeface="Codec Pro"/>
                <a:ea typeface="Codec Pro"/>
                <a:cs typeface="Codec Pro"/>
                <a:sym typeface="Codec Pro"/>
              </a:rPr>
              <a:t>Professional Nurse Advocate </a:t>
            </a:r>
          </a:p>
        </p:txBody>
      </p:sp>
      <p:sp>
        <p:nvSpPr>
          <p:cNvPr id="11" name="TextBox 9">
            <a:extLst>
              <a:ext uri="{FF2B5EF4-FFF2-40B4-BE49-F238E27FC236}">
                <a16:creationId xmlns:a16="http://schemas.microsoft.com/office/drawing/2014/main" id="{AE7BBE54-772D-FEE8-1617-B692056A79EB}"/>
              </a:ext>
            </a:extLst>
          </p:cNvPr>
          <p:cNvSpPr txBox="1"/>
          <p:nvPr/>
        </p:nvSpPr>
        <p:spPr>
          <a:xfrm>
            <a:off x="12460615" y="8953500"/>
            <a:ext cx="4484767" cy="795089"/>
          </a:xfrm>
          <a:prstGeom prst="rect">
            <a:avLst/>
          </a:prstGeom>
        </p:spPr>
        <p:txBody>
          <a:bodyPr lIns="0" tIns="0" rIns="0" bIns="0" rtlCol="0" anchor="t">
            <a:spAutoFit/>
          </a:bodyPr>
          <a:lstStyle/>
          <a:p>
            <a:pPr algn="l">
              <a:lnSpc>
                <a:spcPts val="3219"/>
              </a:lnSpc>
            </a:pPr>
            <a:r>
              <a:rPr lang="en-US" sz="2299" b="1" dirty="0">
                <a:solidFill>
                  <a:srgbClr val="000000"/>
                </a:solidFill>
                <a:latin typeface="Codec Pro Bold"/>
                <a:ea typeface="Codec Pro Bold"/>
                <a:cs typeface="Codec Pro Bold"/>
                <a:sym typeface="Codec Pro Bold"/>
              </a:rPr>
              <a:t>Jacqueline Gaynor </a:t>
            </a:r>
          </a:p>
          <a:p>
            <a:pPr algn="l">
              <a:lnSpc>
                <a:spcPts val="3219"/>
              </a:lnSpc>
            </a:pPr>
            <a:r>
              <a:rPr lang="en-US" sz="2299" dirty="0">
                <a:solidFill>
                  <a:srgbClr val="000000"/>
                </a:solidFill>
                <a:latin typeface="Codec Pro"/>
                <a:ea typeface="Codec Pro"/>
                <a:cs typeface="Codec Pro"/>
                <a:sym typeface="Codec Pro"/>
              </a:rPr>
              <a:t>Professional Nurse Advocate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355512"/>
            <a:ext cx="4940187" cy="4617038"/>
            <a:chOff x="0" y="0"/>
            <a:chExt cx="4310905" cy="4028919"/>
          </a:xfrm>
        </p:grpSpPr>
        <p:sp>
          <p:nvSpPr>
            <p:cNvPr id="3" name="Freeform 3"/>
            <p:cNvSpPr/>
            <p:nvPr/>
          </p:nvSpPr>
          <p:spPr>
            <a:xfrm>
              <a:off x="0" y="0"/>
              <a:ext cx="4310905" cy="4028919"/>
            </a:xfrm>
            <a:custGeom>
              <a:avLst/>
              <a:gdLst/>
              <a:ahLst/>
              <a:cxnLst/>
              <a:rect l="l" t="t" r="r" b="b"/>
              <a:pathLst>
                <a:path w="4310905" h="4028919">
                  <a:moveTo>
                    <a:pt x="4186444" y="4028918"/>
                  </a:moveTo>
                  <a:lnTo>
                    <a:pt x="124460" y="4028918"/>
                  </a:lnTo>
                  <a:cubicBezTo>
                    <a:pt x="55880" y="4028918"/>
                    <a:pt x="0" y="3973038"/>
                    <a:pt x="0" y="3904459"/>
                  </a:cubicBezTo>
                  <a:lnTo>
                    <a:pt x="0" y="124460"/>
                  </a:lnTo>
                  <a:cubicBezTo>
                    <a:pt x="0" y="55880"/>
                    <a:pt x="55880" y="0"/>
                    <a:pt x="124460" y="0"/>
                  </a:cubicBezTo>
                  <a:lnTo>
                    <a:pt x="4186444" y="0"/>
                  </a:lnTo>
                  <a:cubicBezTo>
                    <a:pt x="4255024" y="0"/>
                    <a:pt x="4310905" y="55880"/>
                    <a:pt x="4310905" y="124460"/>
                  </a:cubicBezTo>
                  <a:lnTo>
                    <a:pt x="4310905" y="3904459"/>
                  </a:lnTo>
                  <a:cubicBezTo>
                    <a:pt x="4310905" y="3973038"/>
                    <a:pt x="4255024" y="4028919"/>
                    <a:pt x="4186444" y="4028919"/>
                  </a:cubicBezTo>
                  <a:close/>
                </a:path>
              </a:pathLst>
            </a:custGeom>
            <a:solidFill>
              <a:srgbClr val="BADBF3"/>
            </a:solidFill>
          </p:spPr>
          <p:txBody>
            <a:bodyPr/>
            <a:lstStyle/>
            <a:p>
              <a:endParaRPr lang="en-GB"/>
            </a:p>
          </p:txBody>
        </p:sp>
      </p:grpSp>
      <p:grpSp>
        <p:nvGrpSpPr>
          <p:cNvPr id="4" name="Group 4"/>
          <p:cNvGrpSpPr/>
          <p:nvPr/>
        </p:nvGrpSpPr>
        <p:grpSpPr>
          <a:xfrm>
            <a:off x="6673907" y="4355512"/>
            <a:ext cx="4940187" cy="4617038"/>
            <a:chOff x="0" y="0"/>
            <a:chExt cx="4310905" cy="4028919"/>
          </a:xfrm>
        </p:grpSpPr>
        <p:sp>
          <p:nvSpPr>
            <p:cNvPr id="5" name="Freeform 5"/>
            <p:cNvSpPr/>
            <p:nvPr/>
          </p:nvSpPr>
          <p:spPr>
            <a:xfrm>
              <a:off x="0" y="0"/>
              <a:ext cx="4310905" cy="4028919"/>
            </a:xfrm>
            <a:custGeom>
              <a:avLst/>
              <a:gdLst/>
              <a:ahLst/>
              <a:cxnLst/>
              <a:rect l="l" t="t" r="r" b="b"/>
              <a:pathLst>
                <a:path w="4310905" h="4028919">
                  <a:moveTo>
                    <a:pt x="4186444" y="4028918"/>
                  </a:moveTo>
                  <a:lnTo>
                    <a:pt x="124460" y="4028918"/>
                  </a:lnTo>
                  <a:cubicBezTo>
                    <a:pt x="55880" y="4028918"/>
                    <a:pt x="0" y="3973038"/>
                    <a:pt x="0" y="3904459"/>
                  </a:cubicBezTo>
                  <a:lnTo>
                    <a:pt x="0" y="124460"/>
                  </a:lnTo>
                  <a:cubicBezTo>
                    <a:pt x="0" y="55880"/>
                    <a:pt x="55880" y="0"/>
                    <a:pt x="124460" y="0"/>
                  </a:cubicBezTo>
                  <a:lnTo>
                    <a:pt x="4186444" y="0"/>
                  </a:lnTo>
                  <a:cubicBezTo>
                    <a:pt x="4255024" y="0"/>
                    <a:pt x="4310905" y="55880"/>
                    <a:pt x="4310905" y="124460"/>
                  </a:cubicBezTo>
                  <a:lnTo>
                    <a:pt x="4310905" y="3904459"/>
                  </a:lnTo>
                  <a:cubicBezTo>
                    <a:pt x="4310905" y="3973038"/>
                    <a:pt x="4255024" y="4028919"/>
                    <a:pt x="4186444" y="4028919"/>
                  </a:cubicBezTo>
                  <a:close/>
                </a:path>
              </a:pathLst>
            </a:custGeom>
            <a:solidFill>
              <a:srgbClr val="BADBF3"/>
            </a:solidFill>
          </p:spPr>
          <p:txBody>
            <a:bodyPr/>
            <a:lstStyle/>
            <a:p>
              <a:endParaRPr lang="en-GB"/>
            </a:p>
          </p:txBody>
        </p:sp>
      </p:grpSp>
      <p:grpSp>
        <p:nvGrpSpPr>
          <p:cNvPr id="6" name="Group 6"/>
          <p:cNvGrpSpPr/>
          <p:nvPr/>
        </p:nvGrpSpPr>
        <p:grpSpPr>
          <a:xfrm>
            <a:off x="12319113" y="4355512"/>
            <a:ext cx="4940187" cy="4617038"/>
            <a:chOff x="0" y="0"/>
            <a:chExt cx="4310905" cy="4028919"/>
          </a:xfrm>
        </p:grpSpPr>
        <p:sp>
          <p:nvSpPr>
            <p:cNvPr id="7" name="Freeform 7"/>
            <p:cNvSpPr/>
            <p:nvPr/>
          </p:nvSpPr>
          <p:spPr>
            <a:xfrm>
              <a:off x="0" y="0"/>
              <a:ext cx="4310905" cy="4028919"/>
            </a:xfrm>
            <a:custGeom>
              <a:avLst/>
              <a:gdLst/>
              <a:ahLst/>
              <a:cxnLst/>
              <a:rect l="l" t="t" r="r" b="b"/>
              <a:pathLst>
                <a:path w="4310905" h="4028919">
                  <a:moveTo>
                    <a:pt x="4186444" y="4028918"/>
                  </a:moveTo>
                  <a:lnTo>
                    <a:pt x="124460" y="4028918"/>
                  </a:lnTo>
                  <a:cubicBezTo>
                    <a:pt x="55880" y="4028918"/>
                    <a:pt x="0" y="3973038"/>
                    <a:pt x="0" y="3904459"/>
                  </a:cubicBezTo>
                  <a:lnTo>
                    <a:pt x="0" y="124460"/>
                  </a:lnTo>
                  <a:cubicBezTo>
                    <a:pt x="0" y="55880"/>
                    <a:pt x="55880" y="0"/>
                    <a:pt x="124460" y="0"/>
                  </a:cubicBezTo>
                  <a:lnTo>
                    <a:pt x="4186444" y="0"/>
                  </a:lnTo>
                  <a:cubicBezTo>
                    <a:pt x="4255024" y="0"/>
                    <a:pt x="4310905" y="55880"/>
                    <a:pt x="4310905" y="124460"/>
                  </a:cubicBezTo>
                  <a:lnTo>
                    <a:pt x="4310905" y="3904459"/>
                  </a:lnTo>
                  <a:cubicBezTo>
                    <a:pt x="4310905" y="3973038"/>
                    <a:pt x="4255024" y="4028919"/>
                    <a:pt x="4186444" y="4028919"/>
                  </a:cubicBezTo>
                  <a:close/>
                </a:path>
              </a:pathLst>
            </a:custGeom>
            <a:solidFill>
              <a:srgbClr val="BADBF3"/>
            </a:solidFill>
          </p:spPr>
          <p:txBody>
            <a:bodyPr/>
            <a:lstStyle/>
            <a:p>
              <a:endParaRPr lang="en-GB"/>
            </a:p>
          </p:txBody>
        </p:sp>
      </p:grpSp>
      <p:sp>
        <p:nvSpPr>
          <p:cNvPr id="8" name="TextBox 8"/>
          <p:cNvSpPr txBox="1"/>
          <p:nvPr/>
        </p:nvSpPr>
        <p:spPr>
          <a:xfrm>
            <a:off x="2382405" y="1280117"/>
            <a:ext cx="13523190" cy="1457325"/>
          </a:xfrm>
          <a:prstGeom prst="rect">
            <a:avLst/>
          </a:prstGeom>
        </p:spPr>
        <p:txBody>
          <a:bodyPr lIns="0" tIns="0" rIns="0" bIns="0" rtlCol="0" anchor="t">
            <a:spAutoFit/>
          </a:bodyPr>
          <a:lstStyle/>
          <a:p>
            <a:pPr algn="ctr">
              <a:lnSpc>
                <a:spcPts val="11519"/>
              </a:lnSpc>
            </a:pPr>
            <a:r>
              <a:rPr lang="en-US" sz="9600">
                <a:solidFill>
                  <a:srgbClr val="000000"/>
                </a:solidFill>
                <a:latin typeface="Corben"/>
                <a:ea typeface="Corben"/>
                <a:cs typeface="Corben"/>
                <a:sym typeface="Corben"/>
              </a:rPr>
              <a:t>Survey Results</a:t>
            </a:r>
          </a:p>
        </p:txBody>
      </p:sp>
      <p:grpSp>
        <p:nvGrpSpPr>
          <p:cNvPr id="9" name="Group 9"/>
          <p:cNvGrpSpPr/>
          <p:nvPr/>
        </p:nvGrpSpPr>
        <p:grpSpPr>
          <a:xfrm>
            <a:off x="1584581" y="5980793"/>
            <a:ext cx="3828425" cy="2198715"/>
            <a:chOff x="0" y="0"/>
            <a:chExt cx="5104566" cy="2931620"/>
          </a:xfrm>
        </p:grpSpPr>
        <p:sp>
          <p:nvSpPr>
            <p:cNvPr id="10" name="TextBox 10"/>
            <p:cNvSpPr txBox="1"/>
            <p:nvPr/>
          </p:nvSpPr>
          <p:spPr>
            <a:xfrm>
              <a:off x="0" y="-85725"/>
              <a:ext cx="5104566" cy="695325"/>
            </a:xfrm>
            <a:prstGeom prst="rect">
              <a:avLst/>
            </a:prstGeom>
          </p:spPr>
          <p:txBody>
            <a:bodyPr lIns="0" tIns="0" rIns="0" bIns="0" rtlCol="0" anchor="t">
              <a:spAutoFit/>
            </a:bodyPr>
            <a:lstStyle/>
            <a:p>
              <a:pPr algn="ctr">
                <a:lnSpc>
                  <a:spcPts val="3900"/>
                </a:lnSpc>
              </a:pPr>
              <a:r>
                <a:rPr lang="en-US" sz="3000" b="1">
                  <a:solidFill>
                    <a:srgbClr val="000000"/>
                  </a:solidFill>
                  <a:latin typeface="Codec Pro Bold"/>
                  <a:ea typeface="Codec Pro Bold"/>
                  <a:cs typeface="Codec Pro Bold"/>
                  <a:sym typeface="Codec Pro Bold"/>
                </a:rPr>
                <a:t>100%</a:t>
              </a:r>
            </a:p>
          </p:txBody>
        </p:sp>
        <p:sp>
          <p:nvSpPr>
            <p:cNvPr id="11" name="TextBox 11"/>
            <p:cNvSpPr txBox="1"/>
            <p:nvPr/>
          </p:nvSpPr>
          <p:spPr>
            <a:xfrm>
              <a:off x="0" y="822786"/>
              <a:ext cx="5104566" cy="2108835"/>
            </a:xfrm>
            <a:prstGeom prst="rect">
              <a:avLst/>
            </a:prstGeom>
          </p:spPr>
          <p:txBody>
            <a:bodyPr lIns="0" tIns="0" rIns="0" bIns="0" rtlCol="0" anchor="t">
              <a:spAutoFit/>
            </a:bodyPr>
            <a:lstStyle/>
            <a:p>
              <a:pPr algn="ctr">
                <a:lnSpc>
                  <a:spcPts val="3120"/>
                </a:lnSpc>
              </a:pPr>
              <a:r>
                <a:rPr lang="en-US" sz="2400">
                  <a:solidFill>
                    <a:srgbClr val="000000"/>
                  </a:solidFill>
                  <a:latin typeface="Codec Pro"/>
                  <a:ea typeface="Codec Pro"/>
                  <a:cs typeface="Codec Pro"/>
                  <a:sym typeface="Codec Pro"/>
                </a:rPr>
                <a:t>of those surveyed either felt the session met or exceeded their expectations  </a:t>
              </a:r>
            </a:p>
          </p:txBody>
        </p:sp>
      </p:grpSp>
      <p:grpSp>
        <p:nvGrpSpPr>
          <p:cNvPr id="12" name="Group 12"/>
          <p:cNvGrpSpPr/>
          <p:nvPr/>
        </p:nvGrpSpPr>
        <p:grpSpPr>
          <a:xfrm>
            <a:off x="7229788" y="6127240"/>
            <a:ext cx="3828425" cy="1417665"/>
            <a:chOff x="0" y="0"/>
            <a:chExt cx="5104566" cy="1890220"/>
          </a:xfrm>
        </p:grpSpPr>
        <p:sp>
          <p:nvSpPr>
            <p:cNvPr id="13" name="TextBox 13"/>
            <p:cNvSpPr txBox="1"/>
            <p:nvPr/>
          </p:nvSpPr>
          <p:spPr>
            <a:xfrm>
              <a:off x="0" y="-85725"/>
              <a:ext cx="5104566" cy="695325"/>
            </a:xfrm>
            <a:prstGeom prst="rect">
              <a:avLst/>
            </a:prstGeom>
          </p:spPr>
          <p:txBody>
            <a:bodyPr lIns="0" tIns="0" rIns="0" bIns="0" rtlCol="0" anchor="t">
              <a:spAutoFit/>
            </a:bodyPr>
            <a:lstStyle/>
            <a:p>
              <a:pPr algn="ctr">
                <a:lnSpc>
                  <a:spcPts val="3900"/>
                </a:lnSpc>
              </a:pPr>
              <a:r>
                <a:rPr lang="en-US" sz="3000" b="1">
                  <a:solidFill>
                    <a:srgbClr val="000000"/>
                  </a:solidFill>
                  <a:latin typeface="Codec Pro Bold"/>
                  <a:ea typeface="Codec Pro Bold"/>
                  <a:cs typeface="Codec Pro Bold"/>
                  <a:sym typeface="Codec Pro Bold"/>
                </a:rPr>
                <a:t>86%</a:t>
              </a:r>
            </a:p>
          </p:txBody>
        </p:sp>
        <p:sp>
          <p:nvSpPr>
            <p:cNvPr id="14" name="TextBox 14"/>
            <p:cNvSpPr txBox="1"/>
            <p:nvPr/>
          </p:nvSpPr>
          <p:spPr>
            <a:xfrm>
              <a:off x="0" y="822786"/>
              <a:ext cx="5104566" cy="1067435"/>
            </a:xfrm>
            <a:prstGeom prst="rect">
              <a:avLst/>
            </a:prstGeom>
          </p:spPr>
          <p:txBody>
            <a:bodyPr lIns="0" tIns="0" rIns="0" bIns="0" rtlCol="0" anchor="t">
              <a:spAutoFit/>
            </a:bodyPr>
            <a:lstStyle/>
            <a:p>
              <a:pPr algn="ctr">
                <a:lnSpc>
                  <a:spcPts val="3120"/>
                </a:lnSpc>
              </a:pPr>
              <a:r>
                <a:rPr lang="en-US" sz="2400">
                  <a:solidFill>
                    <a:srgbClr val="000000"/>
                  </a:solidFill>
                  <a:latin typeface="Codec Pro"/>
                  <a:ea typeface="Codec Pro"/>
                  <a:cs typeface="Codec Pro"/>
                  <a:sym typeface="Codec Pro"/>
                </a:rPr>
                <a:t>would Attend another session</a:t>
              </a:r>
            </a:p>
          </p:txBody>
        </p:sp>
      </p:grpSp>
      <p:grpSp>
        <p:nvGrpSpPr>
          <p:cNvPr id="15" name="Group 15"/>
          <p:cNvGrpSpPr/>
          <p:nvPr/>
        </p:nvGrpSpPr>
        <p:grpSpPr>
          <a:xfrm>
            <a:off x="12874994" y="6127240"/>
            <a:ext cx="3828425" cy="1417665"/>
            <a:chOff x="0" y="0"/>
            <a:chExt cx="5104566" cy="1890220"/>
          </a:xfrm>
        </p:grpSpPr>
        <p:sp>
          <p:nvSpPr>
            <p:cNvPr id="16" name="TextBox 16"/>
            <p:cNvSpPr txBox="1"/>
            <p:nvPr/>
          </p:nvSpPr>
          <p:spPr>
            <a:xfrm>
              <a:off x="0" y="-85725"/>
              <a:ext cx="5104566" cy="695325"/>
            </a:xfrm>
            <a:prstGeom prst="rect">
              <a:avLst/>
            </a:prstGeom>
          </p:spPr>
          <p:txBody>
            <a:bodyPr lIns="0" tIns="0" rIns="0" bIns="0" rtlCol="0" anchor="t">
              <a:spAutoFit/>
            </a:bodyPr>
            <a:lstStyle/>
            <a:p>
              <a:pPr algn="ctr">
                <a:lnSpc>
                  <a:spcPts val="3900"/>
                </a:lnSpc>
              </a:pPr>
              <a:r>
                <a:rPr lang="en-US" sz="3000" b="1">
                  <a:solidFill>
                    <a:srgbClr val="000000"/>
                  </a:solidFill>
                  <a:latin typeface="Codec Pro Bold"/>
                  <a:ea typeface="Codec Pro Bold"/>
                  <a:cs typeface="Codec Pro Bold"/>
                  <a:sym typeface="Codec Pro Bold"/>
                </a:rPr>
                <a:t>100%</a:t>
              </a:r>
            </a:p>
          </p:txBody>
        </p:sp>
        <p:sp>
          <p:nvSpPr>
            <p:cNvPr id="17" name="TextBox 17"/>
            <p:cNvSpPr txBox="1"/>
            <p:nvPr/>
          </p:nvSpPr>
          <p:spPr>
            <a:xfrm>
              <a:off x="0" y="822786"/>
              <a:ext cx="5104566" cy="1067435"/>
            </a:xfrm>
            <a:prstGeom prst="rect">
              <a:avLst/>
            </a:prstGeom>
          </p:spPr>
          <p:txBody>
            <a:bodyPr lIns="0" tIns="0" rIns="0" bIns="0" rtlCol="0" anchor="t">
              <a:spAutoFit/>
            </a:bodyPr>
            <a:lstStyle/>
            <a:p>
              <a:pPr algn="ctr">
                <a:lnSpc>
                  <a:spcPts val="3120"/>
                </a:lnSpc>
              </a:pPr>
              <a:r>
                <a:rPr lang="en-US" sz="2400">
                  <a:solidFill>
                    <a:srgbClr val="000000"/>
                  </a:solidFill>
                  <a:latin typeface="Codec Pro"/>
                  <a:ea typeface="Codec Pro"/>
                  <a:cs typeface="Codec Pro"/>
                  <a:sym typeface="Codec Pro"/>
                </a:rPr>
                <a:t>would recommend the service</a:t>
              </a:r>
            </a:p>
          </p:txBody>
        </p:sp>
      </p:grpSp>
      <p:sp>
        <p:nvSpPr>
          <p:cNvPr id="18" name="Freeform 18"/>
          <p:cNvSpPr/>
          <p:nvPr/>
        </p:nvSpPr>
        <p:spPr>
          <a:xfrm>
            <a:off x="8758418" y="4734913"/>
            <a:ext cx="771164" cy="807886"/>
          </a:xfrm>
          <a:custGeom>
            <a:avLst/>
            <a:gdLst/>
            <a:ahLst/>
            <a:cxnLst/>
            <a:rect l="l" t="t" r="r" b="b"/>
            <a:pathLst>
              <a:path w="771164" h="807886">
                <a:moveTo>
                  <a:pt x="0" y="0"/>
                </a:moveTo>
                <a:lnTo>
                  <a:pt x="771164" y="0"/>
                </a:lnTo>
                <a:lnTo>
                  <a:pt x="771164" y="807886"/>
                </a:lnTo>
                <a:lnTo>
                  <a:pt x="0" y="807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Freeform 19"/>
          <p:cNvSpPr/>
          <p:nvPr/>
        </p:nvSpPr>
        <p:spPr>
          <a:xfrm>
            <a:off x="14385264" y="4734913"/>
            <a:ext cx="807886" cy="807886"/>
          </a:xfrm>
          <a:custGeom>
            <a:avLst/>
            <a:gdLst/>
            <a:ahLst/>
            <a:cxnLst/>
            <a:rect l="l" t="t" r="r" b="b"/>
            <a:pathLst>
              <a:path w="807886" h="807886">
                <a:moveTo>
                  <a:pt x="0" y="0"/>
                </a:moveTo>
                <a:lnTo>
                  <a:pt x="807885" y="0"/>
                </a:lnTo>
                <a:lnTo>
                  <a:pt x="807885" y="807886"/>
                </a:lnTo>
                <a:lnTo>
                  <a:pt x="0" y="8078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Freeform 20"/>
          <p:cNvSpPr/>
          <p:nvPr/>
        </p:nvSpPr>
        <p:spPr>
          <a:xfrm>
            <a:off x="3094851" y="4821577"/>
            <a:ext cx="807886" cy="721222"/>
          </a:xfrm>
          <a:custGeom>
            <a:avLst/>
            <a:gdLst/>
            <a:ahLst/>
            <a:cxnLst/>
            <a:rect l="l" t="t" r="r" b="b"/>
            <a:pathLst>
              <a:path w="807886" h="721222">
                <a:moveTo>
                  <a:pt x="0" y="0"/>
                </a:moveTo>
                <a:lnTo>
                  <a:pt x="807885" y="0"/>
                </a:lnTo>
                <a:lnTo>
                  <a:pt x="807885" y="721222"/>
                </a:lnTo>
                <a:lnTo>
                  <a:pt x="0" y="7212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DBF3"/>
        </a:solidFill>
        <a:effectLst/>
      </p:bgPr>
    </p:bg>
    <p:spTree>
      <p:nvGrpSpPr>
        <p:cNvPr id="1" name=""/>
        <p:cNvGrpSpPr/>
        <p:nvPr/>
      </p:nvGrpSpPr>
      <p:grpSpPr>
        <a:xfrm>
          <a:off x="0" y="0"/>
          <a:ext cx="0" cy="0"/>
          <a:chOff x="0" y="0"/>
          <a:chExt cx="0" cy="0"/>
        </a:xfrm>
      </p:grpSpPr>
      <p:sp>
        <p:nvSpPr>
          <p:cNvPr id="2" name="Freeform 2"/>
          <p:cNvSpPr/>
          <p:nvPr/>
        </p:nvSpPr>
        <p:spPr>
          <a:xfrm>
            <a:off x="8549593" y="751630"/>
            <a:ext cx="9585430" cy="8783740"/>
          </a:xfrm>
          <a:custGeom>
            <a:avLst/>
            <a:gdLst/>
            <a:ahLst/>
            <a:cxnLst/>
            <a:rect l="l" t="t" r="r" b="b"/>
            <a:pathLst>
              <a:path w="9585430" h="8783740">
                <a:moveTo>
                  <a:pt x="0" y="0"/>
                </a:moveTo>
                <a:lnTo>
                  <a:pt x="9585430" y="0"/>
                </a:lnTo>
                <a:lnTo>
                  <a:pt x="9585430" y="8783740"/>
                </a:lnTo>
                <a:lnTo>
                  <a:pt x="0" y="8783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flipH="1">
            <a:off x="326483" y="2000011"/>
            <a:ext cx="8223110" cy="7535359"/>
          </a:xfrm>
          <a:custGeom>
            <a:avLst/>
            <a:gdLst/>
            <a:ahLst/>
            <a:cxnLst/>
            <a:rect l="l" t="t" r="r" b="b"/>
            <a:pathLst>
              <a:path w="8223110" h="7535359">
                <a:moveTo>
                  <a:pt x="8223110" y="0"/>
                </a:moveTo>
                <a:lnTo>
                  <a:pt x="0" y="0"/>
                </a:lnTo>
                <a:lnTo>
                  <a:pt x="0" y="7535359"/>
                </a:lnTo>
                <a:lnTo>
                  <a:pt x="8223110" y="7535359"/>
                </a:lnTo>
                <a:lnTo>
                  <a:pt x="822311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1131248" y="3302556"/>
            <a:ext cx="6491035" cy="3067172"/>
          </a:xfrm>
          <a:prstGeom prst="rect">
            <a:avLst/>
          </a:prstGeom>
        </p:spPr>
        <p:txBody>
          <a:bodyPr lIns="0" tIns="0" rIns="0" bIns="0" rtlCol="0" anchor="t">
            <a:spAutoFit/>
          </a:bodyPr>
          <a:lstStyle/>
          <a:p>
            <a:pPr algn="ctr">
              <a:lnSpc>
                <a:spcPts val="3463"/>
              </a:lnSpc>
            </a:pPr>
            <a:r>
              <a:rPr lang="en-US" sz="2663">
                <a:solidFill>
                  <a:srgbClr val="000000"/>
                </a:solidFill>
                <a:latin typeface="Codec Pro"/>
                <a:ea typeface="Codec Pro"/>
                <a:cs typeface="Codec Pro"/>
                <a:sym typeface="Codec Pro"/>
              </a:rPr>
              <a:t>“I am extremely grateful for the restorative clinical session by a PNA, that I attended last year, which was both validating and extremely useful in helping me to have the courage to push forward in my career and do what was best for my mental wellbeing.”</a:t>
            </a:r>
          </a:p>
        </p:txBody>
      </p:sp>
      <p:sp>
        <p:nvSpPr>
          <p:cNvPr id="5" name="TextBox 5"/>
          <p:cNvSpPr txBox="1"/>
          <p:nvPr/>
        </p:nvSpPr>
        <p:spPr>
          <a:xfrm>
            <a:off x="10035518" y="2191148"/>
            <a:ext cx="6613580" cy="4458321"/>
          </a:xfrm>
          <a:prstGeom prst="rect">
            <a:avLst/>
          </a:prstGeom>
        </p:spPr>
        <p:txBody>
          <a:bodyPr lIns="0" tIns="0" rIns="0" bIns="0" rtlCol="0" anchor="t">
            <a:spAutoFit/>
          </a:bodyPr>
          <a:lstStyle/>
          <a:p>
            <a:pPr algn="ctr">
              <a:lnSpc>
                <a:spcPts val="3528"/>
              </a:lnSpc>
            </a:pPr>
            <a:r>
              <a:rPr lang="en-US" sz="2714">
                <a:solidFill>
                  <a:srgbClr val="000000"/>
                </a:solidFill>
                <a:latin typeface="Codec Pro"/>
                <a:ea typeface="Codec Pro"/>
                <a:cs typeface="Codec Pro"/>
                <a:sym typeface="Codec Pro"/>
              </a:rPr>
              <a:t>“The PNA was very professional in their approach, took time to listen and really understood my concerns. They skillfully guided the conversation to ensure all my concerns were addressed. We also discussed career opportunities and there was time to look through current job roles advertised within the trust that might suit my preferences-this exceeded my expectations.”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F189"/>
        </a:solidFill>
        <a:effectLst/>
      </p:bgPr>
    </p:bg>
    <p:spTree>
      <p:nvGrpSpPr>
        <p:cNvPr id="1" name=""/>
        <p:cNvGrpSpPr/>
        <p:nvPr/>
      </p:nvGrpSpPr>
      <p:grpSpPr>
        <a:xfrm>
          <a:off x="0" y="0"/>
          <a:ext cx="0" cy="0"/>
          <a:chOff x="0" y="0"/>
          <a:chExt cx="0" cy="0"/>
        </a:xfrm>
      </p:grpSpPr>
      <p:sp>
        <p:nvSpPr>
          <p:cNvPr id="2" name="Freeform 2"/>
          <p:cNvSpPr/>
          <p:nvPr/>
        </p:nvSpPr>
        <p:spPr>
          <a:xfrm>
            <a:off x="12607427" y="-2139242"/>
            <a:ext cx="13865227" cy="17060123"/>
          </a:xfrm>
          <a:custGeom>
            <a:avLst/>
            <a:gdLst/>
            <a:ahLst/>
            <a:cxnLst/>
            <a:rect l="l" t="t" r="r" b="b"/>
            <a:pathLst>
              <a:path w="13865227" h="17060123">
                <a:moveTo>
                  <a:pt x="0" y="0"/>
                </a:moveTo>
                <a:lnTo>
                  <a:pt x="13865227" y="0"/>
                </a:lnTo>
                <a:lnTo>
                  <a:pt x="13865227" y="17060123"/>
                </a:lnTo>
                <a:lnTo>
                  <a:pt x="0" y="170601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028700" y="806770"/>
            <a:ext cx="14635757" cy="3865243"/>
            <a:chOff x="0" y="0"/>
            <a:chExt cx="19514343" cy="5153657"/>
          </a:xfrm>
        </p:grpSpPr>
        <p:sp>
          <p:nvSpPr>
            <p:cNvPr id="4" name="TextBox 4"/>
            <p:cNvSpPr txBox="1"/>
            <p:nvPr/>
          </p:nvSpPr>
          <p:spPr>
            <a:xfrm>
              <a:off x="0" y="0"/>
              <a:ext cx="19514343" cy="3886200"/>
            </a:xfrm>
            <a:prstGeom prst="rect">
              <a:avLst/>
            </a:prstGeom>
          </p:spPr>
          <p:txBody>
            <a:bodyPr lIns="0" tIns="0" rIns="0" bIns="0" rtlCol="0" anchor="t">
              <a:spAutoFit/>
            </a:bodyPr>
            <a:lstStyle/>
            <a:p>
              <a:pPr algn="l">
                <a:lnSpc>
                  <a:spcPts val="11519"/>
                </a:lnSpc>
              </a:pPr>
              <a:r>
                <a:rPr lang="en-US" sz="9600">
                  <a:solidFill>
                    <a:srgbClr val="000000"/>
                  </a:solidFill>
                  <a:latin typeface="Corben"/>
                  <a:ea typeface="Corben"/>
                  <a:cs typeface="Corben"/>
                  <a:sym typeface="Corben"/>
                </a:rPr>
                <a:t>Evaluating the PNA service  </a:t>
              </a:r>
            </a:p>
          </p:txBody>
        </p:sp>
        <p:sp>
          <p:nvSpPr>
            <p:cNvPr id="5" name="TextBox 5"/>
            <p:cNvSpPr txBox="1"/>
            <p:nvPr/>
          </p:nvSpPr>
          <p:spPr>
            <a:xfrm>
              <a:off x="0" y="4458332"/>
              <a:ext cx="19514343" cy="695325"/>
            </a:xfrm>
            <a:prstGeom prst="rect">
              <a:avLst/>
            </a:prstGeom>
          </p:spPr>
          <p:txBody>
            <a:bodyPr lIns="0" tIns="0" rIns="0" bIns="0" rtlCol="0" anchor="t">
              <a:spAutoFit/>
            </a:bodyPr>
            <a:lstStyle/>
            <a:p>
              <a:pPr algn="l">
                <a:lnSpc>
                  <a:spcPts val="3900"/>
                </a:lnSpc>
              </a:pPr>
              <a:r>
                <a:rPr lang="en-US" sz="3000" b="1">
                  <a:solidFill>
                    <a:srgbClr val="000000"/>
                  </a:solidFill>
                  <a:latin typeface="Codec Pro Bold"/>
                  <a:ea typeface="Codec Pro Bold"/>
                  <a:cs typeface="Codec Pro Bold"/>
                  <a:sym typeface="Codec Pro Bold"/>
                </a:rPr>
                <a:t> </a:t>
              </a:r>
            </a:p>
          </p:txBody>
        </p:sp>
      </p:grpSp>
      <p:sp>
        <p:nvSpPr>
          <p:cNvPr id="6" name="TextBox 6"/>
          <p:cNvSpPr txBox="1"/>
          <p:nvPr/>
        </p:nvSpPr>
        <p:spPr>
          <a:xfrm>
            <a:off x="5983919" y="3899996"/>
            <a:ext cx="6623507" cy="1785969"/>
          </a:xfrm>
          <a:prstGeom prst="rect">
            <a:avLst/>
          </a:prstGeom>
        </p:spPr>
        <p:txBody>
          <a:bodyPr lIns="0" tIns="0" rIns="0" bIns="0" rtlCol="0" anchor="t">
            <a:spAutoFit/>
          </a:bodyPr>
          <a:lstStyle/>
          <a:p>
            <a:pPr algn="l">
              <a:lnSpc>
                <a:spcPts val="4528"/>
              </a:lnSpc>
            </a:pPr>
            <a:r>
              <a:rPr lang="en-US" sz="3483" b="1">
                <a:solidFill>
                  <a:srgbClr val="000000"/>
                </a:solidFill>
                <a:latin typeface="Codec Pro Bold"/>
                <a:ea typeface="Codec Pro Bold"/>
                <a:cs typeface="Codec Pro Bold"/>
                <a:sym typeface="Codec Pro Bold"/>
              </a:rPr>
              <a:t>Year on year review comparing awareness aganist enegagement  </a:t>
            </a:r>
          </a:p>
        </p:txBody>
      </p:sp>
      <p:grpSp>
        <p:nvGrpSpPr>
          <p:cNvPr id="7" name="Group 7"/>
          <p:cNvGrpSpPr/>
          <p:nvPr/>
        </p:nvGrpSpPr>
        <p:grpSpPr>
          <a:xfrm>
            <a:off x="14469913" y="4457930"/>
            <a:ext cx="3086100" cy="923234"/>
            <a:chOff x="0" y="0"/>
            <a:chExt cx="812800" cy="243156"/>
          </a:xfrm>
        </p:grpSpPr>
        <p:sp>
          <p:nvSpPr>
            <p:cNvPr id="8" name="Freeform 8"/>
            <p:cNvSpPr/>
            <p:nvPr/>
          </p:nvSpPr>
          <p:spPr>
            <a:xfrm>
              <a:off x="0" y="0"/>
              <a:ext cx="812800" cy="243156"/>
            </a:xfrm>
            <a:custGeom>
              <a:avLst/>
              <a:gdLst/>
              <a:ahLst/>
              <a:cxnLst/>
              <a:rect l="l" t="t" r="r" b="b"/>
              <a:pathLst>
                <a:path w="812800" h="243156">
                  <a:moveTo>
                    <a:pt x="121578" y="0"/>
                  </a:moveTo>
                  <a:lnTo>
                    <a:pt x="691222" y="0"/>
                  </a:lnTo>
                  <a:cubicBezTo>
                    <a:pt x="758368" y="0"/>
                    <a:pt x="812800" y="54432"/>
                    <a:pt x="812800" y="121578"/>
                  </a:cubicBezTo>
                  <a:lnTo>
                    <a:pt x="812800" y="121578"/>
                  </a:lnTo>
                  <a:cubicBezTo>
                    <a:pt x="812800" y="188724"/>
                    <a:pt x="758368" y="243156"/>
                    <a:pt x="691222" y="243156"/>
                  </a:cubicBezTo>
                  <a:lnTo>
                    <a:pt x="121578" y="243156"/>
                  </a:lnTo>
                  <a:cubicBezTo>
                    <a:pt x="54432" y="243156"/>
                    <a:pt x="0" y="188724"/>
                    <a:pt x="0" y="121578"/>
                  </a:cubicBezTo>
                  <a:lnTo>
                    <a:pt x="0" y="121578"/>
                  </a:lnTo>
                  <a:cubicBezTo>
                    <a:pt x="0" y="54432"/>
                    <a:pt x="54432" y="0"/>
                    <a:pt x="121578" y="0"/>
                  </a:cubicBezTo>
                  <a:close/>
                </a:path>
              </a:pathLst>
            </a:custGeom>
            <a:solidFill>
              <a:srgbClr val="009490"/>
            </a:solidFill>
          </p:spPr>
          <p:txBody>
            <a:bodyPr/>
            <a:lstStyle/>
            <a:p>
              <a:endParaRPr lang="en-GB"/>
            </a:p>
          </p:txBody>
        </p:sp>
        <p:sp>
          <p:nvSpPr>
            <p:cNvPr id="9" name="TextBox 9"/>
            <p:cNvSpPr txBox="1"/>
            <p:nvPr/>
          </p:nvSpPr>
          <p:spPr>
            <a:xfrm>
              <a:off x="0" y="-95250"/>
              <a:ext cx="812800" cy="338406"/>
            </a:xfrm>
            <a:prstGeom prst="rect">
              <a:avLst/>
            </a:prstGeom>
          </p:spPr>
          <p:txBody>
            <a:bodyPr lIns="50800" tIns="50800" rIns="50800" bIns="50800" rtlCol="0" anchor="ctr"/>
            <a:lstStyle/>
            <a:p>
              <a:pPr algn="ctr">
                <a:lnSpc>
                  <a:spcPts val="4419"/>
                </a:lnSpc>
              </a:pPr>
              <a:r>
                <a:rPr lang="en-US" sz="3399" b="1">
                  <a:solidFill>
                    <a:srgbClr val="FFFFFF"/>
                  </a:solidFill>
                  <a:latin typeface="Codec Pro Bold"/>
                  <a:ea typeface="Codec Pro Bold"/>
                  <a:cs typeface="Codec Pro Bold"/>
                  <a:sym typeface="Codec Pro Bold"/>
                </a:rPr>
                <a:t>2021</a:t>
              </a:r>
            </a:p>
          </p:txBody>
        </p:sp>
      </p:grpSp>
      <p:grpSp>
        <p:nvGrpSpPr>
          <p:cNvPr id="10" name="Group 10"/>
          <p:cNvGrpSpPr/>
          <p:nvPr/>
        </p:nvGrpSpPr>
        <p:grpSpPr>
          <a:xfrm>
            <a:off x="14469913" y="5685964"/>
            <a:ext cx="3086100" cy="923234"/>
            <a:chOff x="0" y="0"/>
            <a:chExt cx="812800" cy="243156"/>
          </a:xfrm>
        </p:grpSpPr>
        <p:sp>
          <p:nvSpPr>
            <p:cNvPr id="11" name="Freeform 11"/>
            <p:cNvSpPr/>
            <p:nvPr/>
          </p:nvSpPr>
          <p:spPr>
            <a:xfrm>
              <a:off x="0" y="0"/>
              <a:ext cx="812800" cy="243156"/>
            </a:xfrm>
            <a:custGeom>
              <a:avLst/>
              <a:gdLst/>
              <a:ahLst/>
              <a:cxnLst/>
              <a:rect l="l" t="t" r="r" b="b"/>
              <a:pathLst>
                <a:path w="812800" h="243156">
                  <a:moveTo>
                    <a:pt x="121578" y="0"/>
                  </a:moveTo>
                  <a:lnTo>
                    <a:pt x="691222" y="0"/>
                  </a:lnTo>
                  <a:cubicBezTo>
                    <a:pt x="758368" y="0"/>
                    <a:pt x="812800" y="54432"/>
                    <a:pt x="812800" y="121578"/>
                  </a:cubicBezTo>
                  <a:lnTo>
                    <a:pt x="812800" y="121578"/>
                  </a:lnTo>
                  <a:cubicBezTo>
                    <a:pt x="812800" y="188724"/>
                    <a:pt x="758368" y="243156"/>
                    <a:pt x="691222" y="243156"/>
                  </a:cubicBezTo>
                  <a:lnTo>
                    <a:pt x="121578" y="243156"/>
                  </a:lnTo>
                  <a:cubicBezTo>
                    <a:pt x="54432" y="243156"/>
                    <a:pt x="0" y="188724"/>
                    <a:pt x="0" y="121578"/>
                  </a:cubicBezTo>
                  <a:lnTo>
                    <a:pt x="0" y="121578"/>
                  </a:lnTo>
                  <a:cubicBezTo>
                    <a:pt x="0" y="54432"/>
                    <a:pt x="54432" y="0"/>
                    <a:pt x="121578" y="0"/>
                  </a:cubicBezTo>
                  <a:close/>
                </a:path>
              </a:pathLst>
            </a:custGeom>
            <a:solidFill>
              <a:srgbClr val="009490"/>
            </a:solidFill>
          </p:spPr>
          <p:txBody>
            <a:bodyPr/>
            <a:lstStyle/>
            <a:p>
              <a:endParaRPr lang="en-GB"/>
            </a:p>
          </p:txBody>
        </p:sp>
        <p:sp>
          <p:nvSpPr>
            <p:cNvPr id="12" name="TextBox 12"/>
            <p:cNvSpPr txBox="1"/>
            <p:nvPr/>
          </p:nvSpPr>
          <p:spPr>
            <a:xfrm>
              <a:off x="0" y="-95250"/>
              <a:ext cx="812800" cy="338406"/>
            </a:xfrm>
            <a:prstGeom prst="rect">
              <a:avLst/>
            </a:prstGeom>
          </p:spPr>
          <p:txBody>
            <a:bodyPr lIns="50800" tIns="50800" rIns="50800" bIns="50800" rtlCol="0" anchor="ctr"/>
            <a:lstStyle/>
            <a:p>
              <a:pPr algn="ctr">
                <a:lnSpc>
                  <a:spcPts val="4419"/>
                </a:lnSpc>
              </a:pPr>
              <a:r>
                <a:rPr lang="en-US" sz="3399" b="1">
                  <a:solidFill>
                    <a:srgbClr val="FFFFFF"/>
                  </a:solidFill>
                  <a:latin typeface="Codec Pro Bold"/>
                  <a:ea typeface="Codec Pro Bold"/>
                  <a:cs typeface="Codec Pro Bold"/>
                  <a:sym typeface="Codec Pro Bold"/>
                </a:rPr>
                <a:t>2022</a:t>
              </a:r>
            </a:p>
          </p:txBody>
        </p:sp>
      </p:grpSp>
      <p:grpSp>
        <p:nvGrpSpPr>
          <p:cNvPr id="13" name="Group 13"/>
          <p:cNvGrpSpPr/>
          <p:nvPr/>
        </p:nvGrpSpPr>
        <p:grpSpPr>
          <a:xfrm>
            <a:off x="14469913" y="6913998"/>
            <a:ext cx="3086100" cy="923234"/>
            <a:chOff x="0" y="0"/>
            <a:chExt cx="812800" cy="243156"/>
          </a:xfrm>
        </p:grpSpPr>
        <p:sp>
          <p:nvSpPr>
            <p:cNvPr id="14" name="Freeform 14"/>
            <p:cNvSpPr/>
            <p:nvPr/>
          </p:nvSpPr>
          <p:spPr>
            <a:xfrm>
              <a:off x="0" y="0"/>
              <a:ext cx="812800" cy="243156"/>
            </a:xfrm>
            <a:custGeom>
              <a:avLst/>
              <a:gdLst/>
              <a:ahLst/>
              <a:cxnLst/>
              <a:rect l="l" t="t" r="r" b="b"/>
              <a:pathLst>
                <a:path w="812800" h="243156">
                  <a:moveTo>
                    <a:pt x="121578" y="0"/>
                  </a:moveTo>
                  <a:lnTo>
                    <a:pt x="691222" y="0"/>
                  </a:lnTo>
                  <a:cubicBezTo>
                    <a:pt x="758368" y="0"/>
                    <a:pt x="812800" y="54432"/>
                    <a:pt x="812800" y="121578"/>
                  </a:cubicBezTo>
                  <a:lnTo>
                    <a:pt x="812800" y="121578"/>
                  </a:lnTo>
                  <a:cubicBezTo>
                    <a:pt x="812800" y="188724"/>
                    <a:pt x="758368" y="243156"/>
                    <a:pt x="691222" y="243156"/>
                  </a:cubicBezTo>
                  <a:lnTo>
                    <a:pt x="121578" y="243156"/>
                  </a:lnTo>
                  <a:cubicBezTo>
                    <a:pt x="54432" y="243156"/>
                    <a:pt x="0" y="188724"/>
                    <a:pt x="0" y="121578"/>
                  </a:cubicBezTo>
                  <a:lnTo>
                    <a:pt x="0" y="121578"/>
                  </a:lnTo>
                  <a:cubicBezTo>
                    <a:pt x="0" y="54432"/>
                    <a:pt x="54432" y="0"/>
                    <a:pt x="121578" y="0"/>
                  </a:cubicBezTo>
                  <a:close/>
                </a:path>
              </a:pathLst>
            </a:custGeom>
            <a:solidFill>
              <a:srgbClr val="009490"/>
            </a:solidFill>
          </p:spPr>
          <p:txBody>
            <a:bodyPr/>
            <a:lstStyle/>
            <a:p>
              <a:endParaRPr lang="en-GB"/>
            </a:p>
          </p:txBody>
        </p:sp>
        <p:sp>
          <p:nvSpPr>
            <p:cNvPr id="15" name="TextBox 15"/>
            <p:cNvSpPr txBox="1"/>
            <p:nvPr/>
          </p:nvSpPr>
          <p:spPr>
            <a:xfrm>
              <a:off x="0" y="-95250"/>
              <a:ext cx="812800" cy="338406"/>
            </a:xfrm>
            <a:prstGeom prst="rect">
              <a:avLst/>
            </a:prstGeom>
          </p:spPr>
          <p:txBody>
            <a:bodyPr lIns="50800" tIns="50800" rIns="50800" bIns="50800" rtlCol="0" anchor="ctr"/>
            <a:lstStyle/>
            <a:p>
              <a:pPr algn="ctr">
                <a:lnSpc>
                  <a:spcPts val="4419"/>
                </a:lnSpc>
              </a:pPr>
              <a:r>
                <a:rPr lang="en-US" sz="3399" b="1">
                  <a:solidFill>
                    <a:srgbClr val="FFFFFF"/>
                  </a:solidFill>
                  <a:latin typeface="Codec Pro Bold"/>
                  <a:ea typeface="Codec Pro Bold"/>
                  <a:cs typeface="Codec Pro Bold"/>
                  <a:sym typeface="Codec Pro Bold"/>
                </a:rPr>
                <a:t>2023</a:t>
              </a:r>
            </a:p>
          </p:txBody>
        </p:sp>
      </p:grpSp>
      <p:grpSp>
        <p:nvGrpSpPr>
          <p:cNvPr id="16" name="Group 16"/>
          <p:cNvGrpSpPr/>
          <p:nvPr/>
        </p:nvGrpSpPr>
        <p:grpSpPr>
          <a:xfrm>
            <a:off x="14469913" y="8145384"/>
            <a:ext cx="3086100" cy="923234"/>
            <a:chOff x="0" y="0"/>
            <a:chExt cx="812800" cy="243156"/>
          </a:xfrm>
        </p:grpSpPr>
        <p:sp>
          <p:nvSpPr>
            <p:cNvPr id="17" name="Freeform 17"/>
            <p:cNvSpPr/>
            <p:nvPr/>
          </p:nvSpPr>
          <p:spPr>
            <a:xfrm>
              <a:off x="0" y="0"/>
              <a:ext cx="812800" cy="243156"/>
            </a:xfrm>
            <a:custGeom>
              <a:avLst/>
              <a:gdLst/>
              <a:ahLst/>
              <a:cxnLst/>
              <a:rect l="l" t="t" r="r" b="b"/>
              <a:pathLst>
                <a:path w="812800" h="243156">
                  <a:moveTo>
                    <a:pt x="121578" y="0"/>
                  </a:moveTo>
                  <a:lnTo>
                    <a:pt x="691222" y="0"/>
                  </a:lnTo>
                  <a:cubicBezTo>
                    <a:pt x="758368" y="0"/>
                    <a:pt x="812800" y="54432"/>
                    <a:pt x="812800" y="121578"/>
                  </a:cubicBezTo>
                  <a:lnTo>
                    <a:pt x="812800" y="121578"/>
                  </a:lnTo>
                  <a:cubicBezTo>
                    <a:pt x="812800" y="188724"/>
                    <a:pt x="758368" y="243156"/>
                    <a:pt x="691222" y="243156"/>
                  </a:cubicBezTo>
                  <a:lnTo>
                    <a:pt x="121578" y="243156"/>
                  </a:lnTo>
                  <a:cubicBezTo>
                    <a:pt x="54432" y="243156"/>
                    <a:pt x="0" y="188724"/>
                    <a:pt x="0" y="121578"/>
                  </a:cubicBezTo>
                  <a:lnTo>
                    <a:pt x="0" y="121578"/>
                  </a:lnTo>
                  <a:cubicBezTo>
                    <a:pt x="0" y="54432"/>
                    <a:pt x="54432" y="0"/>
                    <a:pt x="121578" y="0"/>
                  </a:cubicBezTo>
                  <a:close/>
                </a:path>
              </a:pathLst>
            </a:custGeom>
            <a:solidFill>
              <a:srgbClr val="009490"/>
            </a:solidFill>
          </p:spPr>
          <p:txBody>
            <a:bodyPr/>
            <a:lstStyle/>
            <a:p>
              <a:endParaRPr lang="en-GB"/>
            </a:p>
          </p:txBody>
        </p:sp>
        <p:sp>
          <p:nvSpPr>
            <p:cNvPr id="18" name="TextBox 18"/>
            <p:cNvSpPr txBox="1"/>
            <p:nvPr/>
          </p:nvSpPr>
          <p:spPr>
            <a:xfrm>
              <a:off x="0" y="-95250"/>
              <a:ext cx="812800" cy="338406"/>
            </a:xfrm>
            <a:prstGeom prst="rect">
              <a:avLst/>
            </a:prstGeom>
          </p:spPr>
          <p:txBody>
            <a:bodyPr lIns="50800" tIns="50800" rIns="50800" bIns="50800" rtlCol="0" anchor="ctr"/>
            <a:lstStyle/>
            <a:p>
              <a:pPr algn="ctr">
                <a:lnSpc>
                  <a:spcPts val="4419"/>
                </a:lnSpc>
              </a:pPr>
              <a:r>
                <a:rPr lang="en-US" sz="3399" b="1">
                  <a:solidFill>
                    <a:srgbClr val="FFFFFF"/>
                  </a:solidFill>
                  <a:latin typeface="Codec Pro Bold"/>
                  <a:ea typeface="Codec Pro Bold"/>
                  <a:cs typeface="Codec Pro Bold"/>
                  <a:sym typeface="Codec Pro Bold"/>
                </a:rPr>
                <a:t>2024</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ADBF3"/>
        </a:solidFill>
        <a:effectLst/>
      </p:bgPr>
    </p:bg>
    <p:spTree>
      <p:nvGrpSpPr>
        <p:cNvPr id="1" name=""/>
        <p:cNvGrpSpPr/>
        <p:nvPr/>
      </p:nvGrpSpPr>
      <p:grpSpPr>
        <a:xfrm>
          <a:off x="0" y="0"/>
          <a:ext cx="0" cy="0"/>
          <a:chOff x="0" y="0"/>
          <a:chExt cx="0" cy="0"/>
        </a:xfrm>
      </p:grpSpPr>
      <p:sp>
        <p:nvSpPr>
          <p:cNvPr id="2" name="Freeform 2"/>
          <p:cNvSpPr/>
          <p:nvPr/>
        </p:nvSpPr>
        <p:spPr>
          <a:xfrm>
            <a:off x="0" y="-1646519"/>
            <a:ext cx="18288000" cy="16758458"/>
          </a:xfrm>
          <a:custGeom>
            <a:avLst/>
            <a:gdLst/>
            <a:ahLst/>
            <a:cxnLst/>
            <a:rect l="l" t="t" r="r" b="b"/>
            <a:pathLst>
              <a:path w="18288000" h="16758458">
                <a:moveTo>
                  <a:pt x="0" y="0"/>
                </a:moveTo>
                <a:lnTo>
                  <a:pt x="18288000" y="0"/>
                </a:lnTo>
                <a:lnTo>
                  <a:pt x="18288000" y="16758458"/>
                </a:lnTo>
                <a:lnTo>
                  <a:pt x="0" y="167584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3183674" y="6395376"/>
            <a:ext cx="11749573" cy="674668"/>
            <a:chOff x="0" y="0"/>
            <a:chExt cx="1679679" cy="96448"/>
          </a:xfrm>
        </p:grpSpPr>
        <p:sp>
          <p:nvSpPr>
            <p:cNvPr id="4" name="Freeform 4"/>
            <p:cNvSpPr/>
            <p:nvPr/>
          </p:nvSpPr>
          <p:spPr>
            <a:xfrm>
              <a:off x="0" y="0"/>
              <a:ext cx="1679679" cy="96448"/>
            </a:xfrm>
            <a:custGeom>
              <a:avLst/>
              <a:gdLst/>
              <a:ahLst/>
              <a:cxnLst/>
              <a:rect l="l" t="t" r="r" b="b"/>
              <a:pathLst>
                <a:path w="1679679" h="96448">
                  <a:moveTo>
                    <a:pt x="48224" y="0"/>
                  </a:moveTo>
                  <a:lnTo>
                    <a:pt x="1631455" y="0"/>
                  </a:lnTo>
                  <a:cubicBezTo>
                    <a:pt x="1658088" y="0"/>
                    <a:pt x="1679679" y="21591"/>
                    <a:pt x="1679679" y="48224"/>
                  </a:cubicBezTo>
                  <a:lnTo>
                    <a:pt x="1679679" y="48224"/>
                  </a:lnTo>
                  <a:cubicBezTo>
                    <a:pt x="1679679" y="61014"/>
                    <a:pt x="1674598" y="73280"/>
                    <a:pt x="1665555" y="82324"/>
                  </a:cubicBezTo>
                  <a:cubicBezTo>
                    <a:pt x="1656511" y="91368"/>
                    <a:pt x="1644245" y="96448"/>
                    <a:pt x="1631455" y="96448"/>
                  </a:cubicBezTo>
                  <a:lnTo>
                    <a:pt x="48224" y="96448"/>
                  </a:lnTo>
                  <a:cubicBezTo>
                    <a:pt x="21591" y="96448"/>
                    <a:pt x="0" y="74858"/>
                    <a:pt x="0" y="48224"/>
                  </a:cubicBezTo>
                  <a:lnTo>
                    <a:pt x="0" y="48224"/>
                  </a:lnTo>
                  <a:cubicBezTo>
                    <a:pt x="0" y="21591"/>
                    <a:pt x="21591" y="0"/>
                    <a:pt x="48224" y="0"/>
                  </a:cubicBezTo>
                  <a:close/>
                </a:path>
              </a:pathLst>
            </a:custGeom>
            <a:solidFill>
              <a:srgbClr val="73D3DD"/>
            </a:solidFill>
          </p:spPr>
          <p:txBody>
            <a:bodyPr/>
            <a:lstStyle/>
            <a:p>
              <a:endParaRPr lang="en-GB"/>
            </a:p>
          </p:txBody>
        </p:sp>
        <p:sp>
          <p:nvSpPr>
            <p:cNvPr id="5" name="TextBox 5"/>
            <p:cNvSpPr txBox="1"/>
            <p:nvPr/>
          </p:nvSpPr>
          <p:spPr>
            <a:xfrm>
              <a:off x="0" y="-66675"/>
              <a:ext cx="1679679" cy="163123"/>
            </a:xfrm>
            <a:prstGeom prst="rect">
              <a:avLst/>
            </a:prstGeom>
          </p:spPr>
          <p:txBody>
            <a:bodyPr lIns="50800" tIns="50800" rIns="50800" bIns="50800" rtlCol="0" anchor="ctr"/>
            <a:lstStyle/>
            <a:p>
              <a:pPr algn="ctr">
                <a:lnSpc>
                  <a:spcPts val="3120"/>
                </a:lnSpc>
              </a:pPr>
              <a:r>
                <a:rPr lang="en-US" sz="2400" b="1">
                  <a:solidFill>
                    <a:srgbClr val="FFFFFF"/>
                  </a:solidFill>
                  <a:latin typeface="Codec Pro Bold"/>
                  <a:ea typeface="Codec Pro Bold"/>
                  <a:cs typeface="Codec Pro Bold"/>
                  <a:sym typeface="Codec Pro Bold"/>
                </a:rPr>
                <a:t> </a:t>
              </a:r>
            </a:p>
          </p:txBody>
        </p:sp>
      </p:grpSp>
      <p:grpSp>
        <p:nvGrpSpPr>
          <p:cNvPr id="6" name="Group 6"/>
          <p:cNvGrpSpPr/>
          <p:nvPr/>
        </p:nvGrpSpPr>
        <p:grpSpPr>
          <a:xfrm>
            <a:off x="9297923" y="3752001"/>
            <a:ext cx="6367451" cy="692366"/>
            <a:chOff x="0" y="0"/>
            <a:chExt cx="1611277" cy="175203"/>
          </a:xfrm>
        </p:grpSpPr>
        <p:sp>
          <p:nvSpPr>
            <p:cNvPr id="7" name="Freeform 7"/>
            <p:cNvSpPr/>
            <p:nvPr/>
          </p:nvSpPr>
          <p:spPr>
            <a:xfrm>
              <a:off x="0" y="0"/>
              <a:ext cx="1611277" cy="175203"/>
            </a:xfrm>
            <a:custGeom>
              <a:avLst/>
              <a:gdLst/>
              <a:ahLst/>
              <a:cxnLst/>
              <a:rect l="l" t="t" r="r" b="b"/>
              <a:pathLst>
                <a:path w="1611277" h="175203">
                  <a:moveTo>
                    <a:pt x="64064" y="0"/>
                  </a:moveTo>
                  <a:lnTo>
                    <a:pt x="1547213" y="0"/>
                  </a:lnTo>
                  <a:cubicBezTo>
                    <a:pt x="1582595" y="0"/>
                    <a:pt x="1611277" y="28683"/>
                    <a:pt x="1611277" y="64064"/>
                  </a:cubicBezTo>
                  <a:lnTo>
                    <a:pt x="1611277" y="111138"/>
                  </a:lnTo>
                  <a:cubicBezTo>
                    <a:pt x="1611277" y="146520"/>
                    <a:pt x="1582595" y="175203"/>
                    <a:pt x="1547213" y="175203"/>
                  </a:cubicBezTo>
                  <a:lnTo>
                    <a:pt x="64064" y="175203"/>
                  </a:lnTo>
                  <a:cubicBezTo>
                    <a:pt x="28683" y="175203"/>
                    <a:pt x="0" y="146520"/>
                    <a:pt x="0" y="111138"/>
                  </a:cubicBezTo>
                  <a:lnTo>
                    <a:pt x="0" y="64064"/>
                  </a:lnTo>
                  <a:cubicBezTo>
                    <a:pt x="0" y="28683"/>
                    <a:pt x="28683" y="0"/>
                    <a:pt x="64064" y="0"/>
                  </a:cubicBezTo>
                  <a:close/>
                </a:path>
              </a:pathLst>
            </a:custGeom>
            <a:solidFill>
              <a:srgbClr val="028282"/>
            </a:solidFill>
          </p:spPr>
          <p:txBody>
            <a:bodyPr/>
            <a:lstStyle/>
            <a:p>
              <a:endParaRPr lang="en-GB"/>
            </a:p>
          </p:txBody>
        </p:sp>
        <p:sp>
          <p:nvSpPr>
            <p:cNvPr id="8" name="TextBox 8"/>
            <p:cNvSpPr txBox="1"/>
            <p:nvPr/>
          </p:nvSpPr>
          <p:spPr>
            <a:xfrm>
              <a:off x="0" y="-66675"/>
              <a:ext cx="1611277" cy="241878"/>
            </a:xfrm>
            <a:prstGeom prst="rect">
              <a:avLst/>
            </a:prstGeom>
          </p:spPr>
          <p:txBody>
            <a:bodyPr lIns="50800" tIns="50800" rIns="50800" bIns="50800" rtlCol="0" anchor="ctr"/>
            <a:lstStyle/>
            <a:p>
              <a:pPr algn="ctr">
                <a:lnSpc>
                  <a:spcPts val="3120"/>
                </a:lnSpc>
              </a:pPr>
              <a:endParaRPr/>
            </a:p>
          </p:txBody>
        </p:sp>
      </p:grpSp>
      <p:grpSp>
        <p:nvGrpSpPr>
          <p:cNvPr id="9" name="Group 9"/>
          <p:cNvGrpSpPr/>
          <p:nvPr/>
        </p:nvGrpSpPr>
        <p:grpSpPr>
          <a:xfrm>
            <a:off x="11573659" y="2053016"/>
            <a:ext cx="4976952" cy="674668"/>
            <a:chOff x="0" y="0"/>
            <a:chExt cx="711488" cy="96448"/>
          </a:xfrm>
        </p:grpSpPr>
        <p:sp>
          <p:nvSpPr>
            <p:cNvPr id="10" name="Freeform 10"/>
            <p:cNvSpPr/>
            <p:nvPr/>
          </p:nvSpPr>
          <p:spPr>
            <a:xfrm>
              <a:off x="0" y="0"/>
              <a:ext cx="711488" cy="96448"/>
            </a:xfrm>
            <a:custGeom>
              <a:avLst/>
              <a:gdLst/>
              <a:ahLst/>
              <a:cxnLst/>
              <a:rect l="l" t="t" r="r" b="b"/>
              <a:pathLst>
                <a:path w="711488" h="96448">
                  <a:moveTo>
                    <a:pt x="48224" y="0"/>
                  </a:moveTo>
                  <a:lnTo>
                    <a:pt x="663264" y="0"/>
                  </a:lnTo>
                  <a:cubicBezTo>
                    <a:pt x="689898" y="0"/>
                    <a:pt x="711488" y="21591"/>
                    <a:pt x="711488" y="48224"/>
                  </a:cubicBezTo>
                  <a:lnTo>
                    <a:pt x="711488" y="48224"/>
                  </a:lnTo>
                  <a:cubicBezTo>
                    <a:pt x="711488" y="61014"/>
                    <a:pt x="706408" y="73280"/>
                    <a:pt x="697364" y="82324"/>
                  </a:cubicBezTo>
                  <a:cubicBezTo>
                    <a:pt x="688320" y="91368"/>
                    <a:pt x="676054" y="96448"/>
                    <a:pt x="663264" y="96448"/>
                  </a:cubicBezTo>
                  <a:lnTo>
                    <a:pt x="48224" y="96448"/>
                  </a:lnTo>
                  <a:cubicBezTo>
                    <a:pt x="21591" y="96448"/>
                    <a:pt x="0" y="74858"/>
                    <a:pt x="0" y="48224"/>
                  </a:cubicBezTo>
                  <a:lnTo>
                    <a:pt x="0" y="48224"/>
                  </a:lnTo>
                  <a:cubicBezTo>
                    <a:pt x="0" y="21591"/>
                    <a:pt x="21591" y="0"/>
                    <a:pt x="48224" y="0"/>
                  </a:cubicBezTo>
                  <a:close/>
                </a:path>
              </a:pathLst>
            </a:custGeom>
            <a:solidFill>
              <a:srgbClr val="2C92D5"/>
            </a:solidFill>
          </p:spPr>
          <p:txBody>
            <a:bodyPr/>
            <a:lstStyle/>
            <a:p>
              <a:endParaRPr lang="en-GB"/>
            </a:p>
          </p:txBody>
        </p:sp>
        <p:sp>
          <p:nvSpPr>
            <p:cNvPr id="11" name="TextBox 11"/>
            <p:cNvSpPr txBox="1"/>
            <p:nvPr/>
          </p:nvSpPr>
          <p:spPr>
            <a:xfrm>
              <a:off x="0" y="-66675"/>
              <a:ext cx="711488" cy="163123"/>
            </a:xfrm>
            <a:prstGeom prst="rect">
              <a:avLst/>
            </a:prstGeom>
          </p:spPr>
          <p:txBody>
            <a:bodyPr lIns="50800" tIns="50800" rIns="50800" bIns="50800" rtlCol="0" anchor="ctr"/>
            <a:lstStyle/>
            <a:p>
              <a:pPr algn="ctr">
                <a:lnSpc>
                  <a:spcPts val="3120"/>
                </a:lnSpc>
              </a:pPr>
              <a:r>
                <a:rPr lang="en-US" sz="2400" b="1">
                  <a:solidFill>
                    <a:srgbClr val="FFFFFF"/>
                  </a:solidFill>
                  <a:latin typeface="Codec Pro Bold"/>
                  <a:ea typeface="Codec Pro Bold"/>
                  <a:cs typeface="Codec Pro Bold"/>
                  <a:sym typeface="Codec Pro Bold"/>
                </a:rPr>
                <a:t> </a:t>
              </a:r>
            </a:p>
          </p:txBody>
        </p:sp>
      </p:grpSp>
      <p:pic>
        <p:nvPicPr>
          <p:cNvPr id="12" name="Picture 12"/>
          <p:cNvPicPr>
            <a:picLocks noChangeAspect="1"/>
          </p:cNvPicPr>
          <p:nvPr/>
        </p:nvPicPr>
        <p:blipFill>
          <a:blip r:embed="rId4"/>
          <a:stretch>
            <a:fillRect/>
          </a:stretch>
        </p:blipFill>
        <p:spPr>
          <a:xfrm>
            <a:off x="-254686" y="-653191"/>
            <a:ext cx="18626293" cy="11596698"/>
          </a:xfrm>
          <a:prstGeom prst="rect">
            <a:avLst/>
          </a:prstGeom>
        </p:spPr>
      </p:pic>
      <p:grpSp>
        <p:nvGrpSpPr>
          <p:cNvPr id="13" name="Group 13"/>
          <p:cNvGrpSpPr/>
          <p:nvPr/>
        </p:nvGrpSpPr>
        <p:grpSpPr>
          <a:xfrm>
            <a:off x="7075699" y="4993491"/>
            <a:ext cx="4497960" cy="674668"/>
            <a:chOff x="0" y="0"/>
            <a:chExt cx="752698" cy="112900"/>
          </a:xfrm>
        </p:grpSpPr>
        <p:sp>
          <p:nvSpPr>
            <p:cNvPr id="14" name="Freeform 14"/>
            <p:cNvSpPr/>
            <p:nvPr/>
          </p:nvSpPr>
          <p:spPr>
            <a:xfrm>
              <a:off x="0" y="0"/>
              <a:ext cx="752698" cy="112900"/>
            </a:xfrm>
            <a:custGeom>
              <a:avLst/>
              <a:gdLst/>
              <a:ahLst/>
              <a:cxnLst/>
              <a:rect l="l" t="t" r="r" b="b"/>
              <a:pathLst>
                <a:path w="752698" h="112900">
                  <a:moveTo>
                    <a:pt x="56450" y="0"/>
                  </a:moveTo>
                  <a:lnTo>
                    <a:pt x="696248" y="0"/>
                  </a:lnTo>
                  <a:cubicBezTo>
                    <a:pt x="727425" y="0"/>
                    <a:pt x="752698" y="25274"/>
                    <a:pt x="752698" y="56450"/>
                  </a:cubicBezTo>
                  <a:lnTo>
                    <a:pt x="752698" y="56450"/>
                  </a:lnTo>
                  <a:cubicBezTo>
                    <a:pt x="752698" y="87627"/>
                    <a:pt x="727425" y="112900"/>
                    <a:pt x="696248" y="112900"/>
                  </a:cubicBezTo>
                  <a:lnTo>
                    <a:pt x="56450" y="112900"/>
                  </a:lnTo>
                  <a:cubicBezTo>
                    <a:pt x="25274" y="112900"/>
                    <a:pt x="0" y="87627"/>
                    <a:pt x="0" y="56450"/>
                  </a:cubicBezTo>
                  <a:lnTo>
                    <a:pt x="0" y="56450"/>
                  </a:lnTo>
                  <a:cubicBezTo>
                    <a:pt x="0" y="25274"/>
                    <a:pt x="25274" y="0"/>
                    <a:pt x="56450" y="0"/>
                  </a:cubicBezTo>
                  <a:close/>
                </a:path>
              </a:pathLst>
            </a:custGeom>
            <a:solidFill>
              <a:srgbClr val="3FAA8A"/>
            </a:solidFill>
          </p:spPr>
          <p:txBody>
            <a:bodyPr/>
            <a:lstStyle/>
            <a:p>
              <a:endParaRPr lang="en-GB"/>
            </a:p>
          </p:txBody>
        </p:sp>
        <p:sp>
          <p:nvSpPr>
            <p:cNvPr id="15" name="TextBox 15"/>
            <p:cNvSpPr txBox="1"/>
            <p:nvPr/>
          </p:nvSpPr>
          <p:spPr>
            <a:xfrm>
              <a:off x="0" y="-66675"/>
              <a:ext cx="752698" cy="179575"/>
            </a:xfrm>
            <a:prstGeom prst="rect">
              <a:avLst/>
            </a:prstGeom>
          </p:spPr>
          <p:txBody>
            <a:bodyPr lIns="50800" tIns="50800" rIns="50800" bIns="50800" rtlCol="0" anchor="ctr"/>
            <a:lstStyle/>
            <a:p>
              <a:pPr algn="ctr">
                <a:lnSpc>
                  <a:spcPts val="3120"/>
                </a:lnSpc>
              </a:pPr>
              <a:r>
                <a:rPr lang="en-US" sz="2400" b="1">
                  <a:solidFill>
                    <a:srgbClr val="FFFFFF"/>
                  </a:solidFill>
                  <a:latin typeface="Codec Pro Bold"/>
                  <a:ea typeface="Codec Pro Bold"/>
                  <a:cs typeface="Codec Pro Bold"/>
                  <a:sym typeface="Codec Pro Bold"/>
                </a:rPr>
                <a:t> </a:t>
              </a:r>
            </a:p>
          </p:txBody>
        </p:sp>
      </p:grpSp>
      <p:sp>
        <p:nvSpPr>
          <p:cNvPr id="16" name="TextBox 16"/>
          <p:cNvSpPr txBox="1"/>
          <p:nvPr/>
        </p:nvSpPr>
        <p:spPr>
          <a:xfrm>
            <a:off x="247884" y="91881"/>
            <a:ext cx="17621154" cy="1084835"/>
          </a:xfrm>
          <a:prstGeom prst="rect">
            <a:avLst/>
          </a:prstGeom>
        </p:spPr>
        <p:txBody>
          <a:bodyPr lIns="0" tIns="0" rIns="0" bIns="0" rtlCol="0" anchor="t">
            <a:spAutoFit/>
          </a:bodyPr>
          <a:lstStyle/>
          <a:p>
            <a:pPr algn="ctr">
              <a:lnSpc>
                <a:spcPts val="7903"/>
              </a:lnSpc>
            </a:pPr>
            <a:r>
              <a:rPr lang="en-US" sz="6079" b="1">
                <a:solidFill>
                  <a:srgbClr val="000000"/>
                </a:solidFill>
                <a:latin typeface="Codec Pro Bold"/>
                <a:ea typeface="Codec Pro Bold"/>
                <a:cs typeface="Codec Pro Bold"/>
                <a:sym typeface="Codec Pro Bold"/>
              </a:rPr>
              <a:t> Awareness  and engagement  </a:t>
            </a:r>
          </a:p>
        </p:txBody>
      </p:sp>
      <p:sp>
        <p:nvSpPr>
          <p:cNvPr id="17" name="TextBox 17"/>
          <p:cNvSpPr txBox="1"/>
          <p:nvPr/>
        </p:nvSpPr>
        <p:spPr>
          <a:xfrm>
            <a:off x="-2797799" y="2333200"/>
            <a:ext cx="11344301" cy="431799"/>
          </a:xfrm>
          <a:prstGeom prst="rect">
            <a:avLst/>
          </a:prstGeom>
        </p:spPr>
        <p:txBody>
          <a:bodyPr lIns="0" tIns="0" rIns="0" bIns="0" rtlCol="0" anchor="t">
            <a:spAutoFit/>
          </a:bodyPr>
          <a:lstStyle/>
          <a:p>
            <a:pPr algn="ctr">
              <a:lnSpc>
                <a:spcPts val="3500"/>
              </a:lnSpc>
            </a:pPr>
            <a:r>
              <a:rPr lang="en-US" sz="2500" b="1">
                <a:solidFill>
                  <a:srgbClr val="000000"/>
                </a:solidFill>
                <a:latin typeface="Canva Sans Bold"/>
                <a:ea typeface="Canva Sans Bold"/>
                <a:cs typeface="Canva Sans Bold"/>
                <a:sym typeface="Canva Sans Bold"/>
              </a:rPr>
              <a:t>PNA Rota</a:t>
            </a:r>
          </a:p>
        </p:txBody>
      </p:sp>
      <p:sp>
        <p:nvSpPr>
          <p:cNvPr id="18" name="TextBox 18"/>
          <p:cNvSpPr txBox="1"/>
          <p:nvPr/>
        </p:nvSpPr>
        <p:spPr>
          <a:xfrm>
            <a:off x="0" y="3837791"/>
            <a:ext cx="11344301" cy="431799"/>
          </a:xfrm>
          <a:prstGeom prst="rect">
            <a:avLst/>
          </a:prstGeom>
        </p:spPr>
        <p:txBody>
          <a:bodyPr lIns="0" tIns="0" rIns="0" bIns="0" rtlCol="0" anchor="t">
            <a:spAutoFit/>
          </a:bodyPr>
          <a:lstStyle/>
          <a:p>
            <a:pPr algn="ctr">
              <a:lnSpc>
                <a:spcPts val="3500"/>
              </a:lnSpc>
            </a:pPr>
            <a:r>
              <a:rPr lang="en-US" sz="2500" b="1">
                <a:solidFill>
                  <a:srgbClr val="000000"/>
                </a:solidFill>
                <a:latin typeface="Canva Sans Bold"/>
                <a:ea typeface="Canva Sans Bold"/>
                <a:cs typeface="Canva Sans Bold"/>
                <a:sym typeface="Canva Sans Bold"/>
              </a:rPr>
              <a:t>Introduction to PNA on Mandatory Training Day  </a:t>
            </a:r>
          </a:p>
        </p:txBody>
      </p:sp>
      <p:sp>
        <p:nvSpPr>
          <p:cNvPr id="19" name="TextBox 19"/>
          <p:cNvSpPr txBox="1"/>
          <p:nvPr/>
        </p:nvSpPr>
        <p:spPr>
          <a:xfrm>
            <a:off x="-2488476" y="5088008"/>
            <a:ext cx="11344301" cy="431799"/>
          </a:xfrm>
          <a:prstGeom prst="rect">
            <a:avLst/>
          </a:prstGeom>
        </p:spPr>
        <p:txBody>
          <a:bodyPr lIns="0" tIns="0" rIns="0" bIns="0" rtlCol="0" anchor="t">
            <a:spAutoFit/>
          </a:bodyPr>
          <a:lstStyle/>
          <a:p>
            <a:pPr algn="ctr">
              <a:lnSpc>
                <a:spcPts val="3500"/>
              </a:lnSpc>
            </a:pPr>
            <a:r>
              <a:rPr lang="en-US" sz="2500" b="1">
                <a:solidFill>
                  <a:srgbClr val="000000"/>
                </a:solidFill>
                <a:latin typeface="Canva Sans Bold"/>
                <a:ea typeface="Canva Sans Bold"/>
                <a:cs typeface="Canva Sans Bold"/>
                <a:sym typeface="Canva Sans Bold"/>
              </a:rPr>
              <a:t>Booking System</a:t>
            </a:r>
          </a:p>
        </p:txBody>
      </p:sp>
      <p:sp>
        <p:nvSpPr>
          <p:cNvPr id="20" name="TextBox 20"/>
          <p:cNvSpPr txBox="1"/>
          <p:nvPr/>
        </p:nvSpPr>
        <p:spPr>
          <a:xfrm>
            <a:off x="-171000" y="6487309"/>
            <a:ext cx="11344301" cy="431799"/>
          </a:xfrm>
          <a:prstGeom prst="rect">
            <a:avLst/>
          </a:prstGeom>
        </p:spPr>
        <p:txBody>
          <a:bodyPr lIns="0" tIns="0" rIns="0" bIns="0" rtlCol="0" anchor="t">
            <a:spAutoFit/>
          </a:bodyPr>
          <a:lstStyle/>
          <a:p>
            <a:pPr algn="ctr">
              <a:lnSpc>
                <a:spcPts val="3500"/>
              </a:lnSpc>
            </a:pPr>
            <a:r>
              <a:rPr lang="en-US" sz="2500" b="1">
                <a:solidFill>
                  <a:srgbClr val="000000"/>
                </a:solidFill>
                <a:latin typeface="Canva Sans Bold"/>
                <a:ea typeface="Canva Sans Bold"/>
                <a:cs typeface="Canva Sans Bold"/>
                <a:sym typeface="Canva Sans Bold"/>
              </a:rPr>
              <a:t>Introduction to PNA on New Starter Training  </a:t>
            </a:r>
          </a:p>
        </p:txBody>
      </p:sp>
      <p:sp>
        <p:nvSpPr>
          <p:cNvPr id="21" name="TextBox 21"/>
          <p:cNvSpPr txBox="1"/>
          <p:nvPr/>
        </p:nvSpPr>
        <p:spPr>
          <a:xfrm rot="-5400000">
            <a:off x="-1966501" y="4931798"/>
            <a:ext cx="5563682" cy="426720"/>
          </a:xfrm>
          <a:prstGeom prst="rect">
            <a:avLst/>
          </a:prstGeom>
        </p:spPr>
        <p:txBody>
          <a:bodyPr lIns="0" tIns="0" rIns="0" bIns="0" rtlCol="0" anchor="t">
            <a:spAutoFit/>
          </a:bodyPr>
          <a:lstStyle/>
          <a:p>
            <a:pPr algn="ctr">
              <a:lnSpc>
                <a:spcPts val="3120"/>
              </a:lnSpc>
              <a:spcBef>
                <a:spcPct val="0"/>
              </a:spcBef>
            </a:pPr>
            <a:r>
              <a:rPr lang="en-US" sz="2400">
                <a:solidFill>
                  <a:srgbClr val="000000"/>
                </a:solidFill>
                <a:latin typeface="Codec Pro"/>
                <a:ea typeface="Codec Pro"/>
                <a:cs typeface="Codec Pro"/>
                <a:sym typeface="Codec Pro"/>
              </a:rPr>
              <a:t>Number of PNA conversations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822056" y="4565103"/>
          <a:ext cx="16721660" cy="4848225"/>
        </p:xfrm>
        <a:graphic>
          <a:graphicData uri="http://schemas.openxmlformats.org/drawingml/2006/table">
            <a:tbl>
              <a:tblPr/>
              <a:tblGrid>
                <a:gridCol w="3344332">
                  <a:extLst>
                    <a:ext uri="{9D8B030D-6E8A-4147-A177-3AD203B41FA5}">
                      <a16:colId xmlns:a16="http://schemas.microsoft.com/office/drawing/2014/main" val="20000"/>
                    </a:ext>
                  </a:extLst>
                </a:gridCol>
                <a:gridCol w="3344332">
                  <a:extLst>
                    <a:ext uri="{9D8B030D-6E8A-4147-A177-3AD203B41FA5}">
                      <a16:colId xmlns:a16="http://schemas.microsoft.com/office/drawing/2014/main" val="20001"/>
                    </a:ext>
                  </a:extLst>
                </a:gridCol>
                <a:gridCol w="3344332">
                  <a:extLst>
                    <a:ext uri="{9D8B030D-6E8A-4147-A177-3AD203B41FA5}">
                      <a16:colId xmlns:a16="http://schemas.microsoft.com/office/drawing/2014/main" val="20002"/>
                    </a:ext>
                  </a:extLst>
                </a:gridCol>
                <a:gridCol w="3344332">
                  <a:extLst>
                    <a:ext uri="{9D8B030D-6E8A-4147-A177-3AD203B41FA5}">
                      <a16:colId xmlns:a16="http://schemas.microsoft.com/office/drawing/2014/main" val="20003"/>
                    </a:ext>
                  </a:extLst>
                </a:gridCol>
                <a:gridCol w="3344332">
                  <a:extLst>
                    <a:ext uri="{9D8B030D-6E8A-4147-A177-3AD203B41FA5}">
                      <a16:colId xmlns:a16="http://schemas.microsoft.com/office/drawing/2014/main" val="20004"/>
                    </a:ext>
                  </a:extLst>
                </a:gridCol>
              </a:tblGrid>
              <a:tr h="4848225">
                <a:tc>
                  <a:txBody>
                    <a:bodyPr/>
                    <a:lstStyle/>
                    <a:p>
                      <a:pPr algn="ctr">
                        <a:lnSpc>
                          <a:spcPts val="3360"/>
                        </a:lnSpc>
                        <a:defRPr/>
                      </a:pPr>
                      <a:endParaRPr lang="en-US" sz="1100"/>
                    </a:p>
                    <a:p>
                      <a:pPr algn="ctr">
                        <a:lnSpc>
                          <a:spcPts val="3360"/>
                        </a:lnSpc>
                      </a:pPr>
                      <a:r>
                        <a:rPr lang="en-US" sz="2400">
                          <a:solidFill>
                            <a:srgbClr val="000000"/>
                          </a:solidFill>
                          <a:latin typeface="Codec Pro"/>
                          <a:ea typeface="Codec Pro"/>
                          <a:cs typeface="Codec Pro"/>
                          <a:sym typeface="Codec Pro"/>
                        </a:rPr>
                        <a:t>A total of 149 PNA conversations have taken place</a:t>
                      </a:r>
                      <a:r>
                        <a:rPr lang="en-US" sz="2400" b="1">
                          <a:solidFill>
                            <a:srgbClr val="000000"/>
                          </a:solidFill>
                          <a:latin typeface="Codec Pro Bold"/>
                          <a:ea typeface="Codec Pro Bold"/>
                          <a:cs typeface="Codec Pro Bold"/>
                          <a:sym typeface="Codec Pro Bold"/>
                        </a:rPr>
                        <a:t> </a:t>
                      </a:r>
                    </a:p>
                  </a:txBody>
                  <a:tcPr marL="190500" marR="190500" marT="190500" marB="190500" anchor="ctr">
                    <a:lnL w="47625" cap="flat" cmpd="sng" algn="ctr">
                      <a:solidFill>
                        <a:srgbClr val="FFFDF7"/>
                      </a:solidFill>
                      <a:prstDash val="solid"/>
                      <a:round/>
                      <a:headEnd type="none" w="med" len="med"/>
                      <a:tailEnd type="none" w="med" len="med"/>
                    </a:lnL>
                    <a:lnR w="47625" cap="flat" cmpd="sng" algn="ctr">
                      <a:solidFill>
                        <a:srgbClr val="FFFDF7"/>
                      </a:solidFill>
                      <a:prstDash val="solid"/>
                      <a:round/>
                      <a:headEnd type="none" w="med" len="med"/>
                      <a:tailEnd type="none" w="med" len="med"/>
                    </a:lnR>
                    <a:lnT w="47625" cap="flat" cmpd="sng" algn="ctr">
                      <a:solidFill>
                        <a:srgbClr val="FFFDF7"/>
                      </a:solidFill>
                      <a:prstDash val="solid"/>
                      <a:round/>
                      <a:headEnd type="none" w="med" len="med"/>
                      <a:tailEnd type="none" w="med" len="med"/>
                    </a:lnT>
                    <a:lnB w="47625" cap="flat" cmpd="sng" algn="ctr">
                      <a:solidFill>
                        <a:srgbClr val="FFFDF7"/>
                      </a:solidFill>
                      <a:prstDash val="solid"/>
                      <a:round/>
                      <a:headEnd type="none" w="med" len="med"/>
                      <a:tailEnd type="none" w="med" len="med"/>
                    </a:lnB>
                    <a:solidFill>
                      <a:srgbClr val="D1F189"/>
                    </a:solidFill>
                  </a:tcPr>
                </a:tc>
                <a:tc>
                  <a:txBody>
                    <a:bodyPr/>
                    <a:lstStyle/>
                    <a:p>
                      <a:pPr algn="ctr">
                        <a:lnSpc>
                          <a:spcPts val="3360"/>
                        </a:lnSpc>
                        <a:defRPr/>
                      </a:pPr>
                      <a:endParaRPr lang="en-US" sz="1100"/>
                    </a:p>
                    <a:p>
                      <a:pPr algn="ctr">
                        <a:lnSpc>
                          <a:spcPts val="3360"/>
                        </a:lnSpc>
                      </a:pPr>
                      <a:endParaRPr lang="en-US" sz="1100"/>
                    </a:p>
                    <a:p>
                      <a:pPr algn="ctr">
                        <a:lnSpc>
                          <a:spcPts val="3360"/>
                        </a:lnSpc>
                      </a:pPr>
                      <a:r>
                        <a:rPr lang="en-US" sz="2400">
                          <a:solidFill>
                            <a:srgbClr val="000000"/>
                          </a:solidFill>
                          <a:latin typeface="Codec Pro"/>
                          <a:ea typeface="Codec Pro"/>
                          <a:cs typeface="Codec Pro"/>
                          <a:sym typeface="Codec Pro"/>
                        </a:rPr>
                        <a:t>Approx. 550 staff have attended an awareness session </a:t>
                      </a:r>
                    </a:p>
                  </a:txBody>
                  <a:tcPr marL="190500" marR="190500" marT="190500" marB="190500" anchor="ctr">
                    <a:lnL w="47625" cap="flat" cmpd="sng" algn="ctr">
                      <a:solidFill>
                        <a:srgbClr val="FFFDF7"/>
                      </a:solidFill>
                      <a:prstDash val="solid"/>
                      <a:round/>
                      <a:headEnd type="none" w="med" len="med"/>
                      <a:tailEnd type="none" w="med" len="med"/>
                    </a:lnL>
                    <a:lnR w="47625" cap="flat" cmpd="sng" algn="ctr">
                      <a:solidFill>
                        <a:srgbClr val="FFFDF7"/>
                      </a:solidFill>
                      <a:prstDash val="solid"/>
                      <a:round/>
                      <a:headEnd type="none" w="med" len="med"/>
                      <a:tailEnd type="none" w="med" len="med"/>
                    </a:lnR>
                    <a:lnT w="47625" cap="flat" cmpd="sng" algn="ctr">
                      <a:solidFill>
                        <a:srgbClr val="FFFDF7"/>
                      </a:solidFill>
                      <a:prstDash val="solid"/>
                      <a:round/>
                      <a:headEnd type="none" w="med" len="med"/>
                      <a:tailEnd type="none" w="med" len="med"/>
                    </a:lnT>
                    <a:lnB w="47625" cap="flat" cmpd="sng" algn="ctr">
                      <a:solidFill>
                        <a:srgbClr val="FFFDF7"/>
                      </a:solidFill>
                      <a:prstDash val="solid"/>
                      <a:round/>
                      <a:headEnd type="none" w="med" len="med"/>
                      <a:tailEnd type="none" w="med" len="med"/>
                    </a:lnB>
                    <a:solidFill>
                      <a:srgbClr val="D1F189"/>
                    </a:solidFill>
                  </a:tcPr>
                </a:tc>
                <a:tc>
                  <a:txBody>
                    <a:bodyPr/>
                    <a:lstStyle/>
                    <a:p>
                      <a:pPr algn="ctr">
                        <a:lnSpc>
                          <a:spcPts val="3360"/>
                        </a:lnSpc>
                        <a:defRPr/>
                      </a:pPr>
                      <a:endParaRPr lang="en-US" sz="1100"/>
                    </a:p>
                    <a:p>
                      <a:pPr algn="ctr">
                        <a:lnSpc>
                          <a:spcPts val="3360"/>
                        </a:lnSpc>
                      </a:pPr>
                      <a:endParaRPr lang="en-US" sz="1100"/>
                    </a:p>
                    <a:p>
                      <a:pPr algn="ctr">
                        <a:lnSpc>
                          <a:spcPts val="3360"/>
                        </a:lnSpc>
                      </a:pPr>
                      <a:r>
                        <a:rPr lang="en-US" sz="2400">
                          <a:solidFill>
                            <a:srgbClr val="000000"/>
                          </a:solidFill>
                          <a:latin typeface="Codec Pro"/>
                          <a:ea typeface="Codec Pro"/>
                          <a:cs typeface="Codec Pro"/>
                          <a:sym typeface="Codec Pro"/>
                        </a:rPr>
                        <a:t>Year on year PNA engagement has  increased </a:t>
                      </a:r>
                    </a:p>
                    <a:p>
                      <a:pPr algn="ctr">
                        <a:lnSpc>
                          <a:spcPts val="3360"/>
                        </a:lnSpc>
                      </a:pPr>
                      <a:endParaRPr lang="en-US" sz="2400">
                        <a:solidFill>
                          <a:srgbClr val="000000"/>
                        </a:solidFill>
                        <a:latin typeface="Codec Pro"/>
                        <a:ea typeface="Codec Pro"/>
                        <a:cs typeface="Codec Pro"/>
                        <a:sym typeface="Codec Pro"/>
                      </a:endParaRPr>
                    </a:p>
                  </a:txBody>
                  <a:tcPr marL="190500" marR="190500" marT="190500" marB="190500" anchor="ctr">
                    <a:lnL w="47625" cap="flat" cmpd="sng" algn="ctr">
                      <a:solidFill>
                        <a:srgbClr val="FFFDF7"/>
                      </a:solidFill>
                      <a:prstDash val="solid"/>
                      <a:round/>
                      <a:headEnd type="none" w="med" len="med"/>
                      <a:tailEnd type="none" w="med" len="med"/>
                    </a:lnL>
                    <a:lnR w="47625" cap="flat" cmpd="sng" algn="ctr">
                      <a:solidFill>
                        <a:srgbClr val="FFFDF7"/>
                      </a:solidFill>
                      <a:prstDash val="solid"/>
                      <a:round/>
                      <a:headEnd type="none" w="med" len="med"/>
                      <a:tailEnd type="none" w="med" len="med"/>
                    </a:lnR>
                    <a:lnT w="47625" cap="flat" cmpd="sng" algn="ctr">
                      <a:solidFill>
                        <a:srgbClr val="FFFDF7"/>
                      </a:solidFill>
                      <a:prstDash val="solid"/>
                      <a:round/>
                      <a:headEnd type="none" w="med" len="med"/>
                      <a:tailEnd type="none" w="med" len="med"/>
                    </a:lnT>
                    <a:lnB w="47625" cap="flat" cmpd="sng" algn="ctr">
                      <a:solidFill>
                        <a:srgbClr val="FFFDF7"/>
                      </a:solidFill>
                      <a:prstDash val="solid"/>
                      <a:round/>
                      <a:headEnd type="none" w="med" len="med"/>
                      <a:tailEnd type="none" w="med" len="med"/>
                    </a:lnB>
                    <a:solidFill>
                      <a:srgbClr val="D1F189"/>
                    </a:solidFill>
                  </a:tcPr>
                </a:tc>
                <a:tc>
                  <a:txBody>
                    <a:bodyPr/>
                    <a:lstStyle/>
                    <a:p>
                      <a:pPr algn="ctr">
                        <a:lnSpc>
                          <a:spcPts val="3360"/>
                        </a:lnSpc>
                        <a:defRPr/>
                      </a:pPr>
                      <a:r>
                        <a:rPr lang="en-US" sz="2400">
                          <a:solidFill>
                            <a:srgbClr val="000000"/>
                          </a:solidFill>
                          <a:latin typeface="Codec Pro"/>
                          <a:ea typeface="Codec Pro"/>
                          <a:cs typeface="Codec Pro"/>
                          <a:sym typeface="Codec Pro"/>
                        </a:rPr>
                        <a:t> </a:t>
                      </a:r>
                      <a:endParaRPr lang="en-US" sz="1100"/>
                    </a:p>
                    <a:p>
                      <a:pPr algn="ctr">
                        <a:lnSpc>
                          <a:spcPts val="3360"/>
                        </a:lnSpc>
                      </a:pPr>
                      <a:endParaRPr lang="en-US" sz="1100"/>
                    </a:p>
                    <a:p>
                      <a:pPr algn="ctr">
                        <a:lnSpc>
                          <a:spcPts val="3360"/>
                        </a:lnSpc>
                      </a:pPr>
                      <a:endParaRPr lang="en-US" sz="1100"/>
                    </a:p>
                    <a:p>
                      <a:pPr algn="ctr">
                        <a:lnSpc>
                          <a:spcPts val="3360"/>
                        </a:lnSpc>
                      </a:pPr>
                      <a:endParaRPr lang="en-US" sz="1100"/>
                    </a:p>
                    <a:p>
                      <a:pPr algn="ctr">
                        <a:lnSpc>
                          <a:spcPts val="3360"/>
                        </a:lnSpc>
                      </a:pPr>
                      <a:r>
                        <a:rPr lang="en-US" sz="2400">
                          <a:solidFill>
                            <a:srgbClr val="000000"/>
                          </a:solidFill>
                          <a:latin typeface="Codec Pro"/>
                          <a:ea typeface="Codec Pro"/>
                          <a:cs typeface="Codec Pro"/>
                          <a:sym typeface="Codec Pro"/>
                        </a:rPr>
                        <a:t>Conversation themes included: stress, anxiety, career advice,  well-being and debriefing  </a:t>
                      </a:r>
                    </a:p>
                  </a:txBody>
                  <a:tcPr marL="190500" marR="190500" marT="190500" marB="190500" anchor="ctr">
                    <a:lnL w="47625" cap="flat" cmpd="sng" algn="ctr">
                      <a:solidFill>
                        <a:srgbClr val="FFFDF7"/>
                      </a:solidFill>
                      <a:prstDash val="solid"/>
                      <a:round/>
                      <a:headEnd type="none" w="med" len="med"/>
                      <a:tailEnd type="none" w="med" len="med"/>
                    </a:lnL>
                    <a:lnR w="47625" cap="flat" cmpd="sng" algn="ctr">
                      <a:solidFill>
                        <a:srgbClr val="FFFDF7"/>
                      </a:solidFill>
                      <a:prstDash val="solid"/>
                      <a:round/>
                      <a:headEnd type="none" w="med" len="med"/>
                      <a:tailEnd type="none" w="med" len="med"/>
                    </a:lnR>
                    <a:lnT w="47625" cap="flat" cmpd="sng" algn="ctr">
                      <a:solidFill>
                        <a:srgbClr val="FFFDF7"/>
                      </a:solidFill>
                      <a:prstDash val="solid"/>
                      <a:round/>
                      <a:headEnd type="none" w="med" len="med"/>
                      <a:tailEnd type="none" w="med" len="med"/>
                    </a:lnT>
                    <a:lnB w="47625" cap="flat" cmpd="sng" algn="ctr">
                      <a:solidFill>
                        <a:srgbClr val="FFFDF7"/>
                      </a:solidFill>
                      <a:prstDash val="solid"/>
                      <a:round/>
                      <a:headEnd type="none" w="med" len="med"/>
                      <a:tailEnd type="none" w="med" len="med"/>
                    </a:lnB>
                    <a:solidFill>
                      <a:srgbClr val="D1F189"/>
                    </a:solidFill>
                  </a:tcPr>
                </a:tc>
                <a:tc>
                  <a:txBody>
                    <a:bodyPr/>
                    <a:lstStyle/>
                    <a:p>
                      <a:pPr algn="ctr">
                        <a:lnSpc>
                          <a:spcPts val="3360"/>
                        </a:lnSpc>
                        <a:defRPr/>
                      </a:pPr>
                      <a:endParaRPr lang="en-US" sz="1100"/>
                    </a:p>
                    <a:p>
                      <a:pPr algn="ctr">
                        <a:lnSpc>
                          <a:spcPts val="3360"/>
                        </a:lnSpc>
                      </a:pPr>
                      <a:endParaRPr lang="en-US" sz="1100"/>
                    </a:p>
                    <a:p>
                      <a:pPr algn="ctr">
                        <a:lnSpc>
                          <a:spcPts val="3360"/>
                        </a:lnSpc>
                      </a:pPr>
                      <a:endParaRPr lang="en-US" sz="1100"/>
                    </a:p>
                    <a:p>
                      <a:pPr algn="ctr">
                        <a:lnSpc>
                          <a:spcPts val="3360"/>
                        </a:lnSpc>
                      </a:pPr>
                      <a:r>
                        <a:rPr lang="en-US" sz="2400">
                          <a:solidFill>
                            <a:srgbClr val="000000"/>
                          </a:solidFill>
                          <a:latin typeface="Codec Pro"/>
                          <a:ea typeface="Codec Pro"/>
                          <a:cs typeface="Codec Pro"/>
                          <a:sym typeface="Codec Pro"/>
                        </a:rPr>
                        <a:t>A structured rota for accessing  the service shows an </a:t>
                      </a:r>
                    </a:p>
                    <a:p>
                      <a:pPr algn="ctr">
                        <a:lnSpc>
                          <a:spcPts val="3360"/>
                        </a:lnSpc>
                      </a:pPr>
                      <a:r>
                        <a:rPr lang="en-US" sz="2400">
                          <a:solidFill>
                            <a:srgbClr val="000000"/>
                          </a:solidFill>
                          <a:latin typeface="Codec Pro"/>
                          <a:ea typeface="Codec Pro"/>
                          <a:cs typeface="Codec Pro"/>
                          <a:sym typeface="Codec Pro"/>
                        </a:rPr>
                        <a:t>increase engagement</a:t>
                      </a:r>
                    </a:p>
                  </a:txBody>
                  <a:tcPr marL="190500" marR="190500" marT="190500" marB="190500" anchor="ctr">
                    <a:lnL w="47625" cap="flat" cmpd="sng" algn="ctr">
                      <a:solidFill>
                        <a:srgbClr val="FFFDF7"/>
                      </a:solidFill>
                      <a:prstDash val="solid"/>
                      <a:round/>
                      <a:headEnd type="none" w="med" len="med"/>
                      <a:tailEnd type="none" w="med" len="med"/>
                    </a:lnL>
                    <a:lnR w="47625" cap="flat" cmpd="sng" algn="ctr">
                      <a:solidFill>
                        <a:srgbClr val="FFFDF7"/>
                      </a:solidFill>
                      <a:prstDash val="solid"/>
                      <a:round/>
                      <a:headEnd type="none" w="med" len="med"/>
                      <a:tailEnd type="none" w="med" len="med"/>
                    </a:lnR>
                    <a:lnT w="47625" cap="flat" cmpd="sng" algn="ctr">
                      <a:solidFill>
                        <a:srgbClr val="FFFDF7"/>
                      </a:solidFill>
                      <a:prstDash val="solid"/>
                      <a:round/>
                      <a:headEnd type="none" w="med" len="med"/>
                      <a:tailEnd type="none" w="med" len="med"/>
                    </a:lnT>
                    <a:lnB w="47625" cap="flat" cmpd="sng" algn="ctr">
                      <a:solidFill>
                        <a:srgbClr val="FFFDF7"/>
                      </a:solidFill>
                      <a:prstDash val="solid"/>
                      <a:round/>
                      <a:headEnd type="none" w="med" len="med"/>
                      <a:tailEnd type="none" w="med" len="med"/>
                    </a:lnB>
                    <a:solidFill>
                      <a:srgbClr val="D1F189"/>
                    </a:solidFill>
                  </a:tcPr>
                </a:tc>
                <a:extLst>
                  <a:ext uri="{0D108BD9-81ED-4DB2-BD59-A6C34878D82A}">
                    <a16:rowId xmlns:a16="http://schemas.microsoft.com/office/drawing/2014/main" val="10000"/>
                  </a:ext>
                </a:extLst>
              </a:tr>
            </a:tbl>
          </a:graphicData>
        </a:graphic>
      </p:graphicFrame>
      <p:sp>
        <p:nvSpPr>
          <p:cNvPr id="3" name="Freeform 3"/>
          <p:cNvSpPr/>
          <p:nvPr/>
        </p:nvSpPr>
        <p:spPr>
          <a:xfrm>
            <a:off x="15522155" y="5102928"/>
            <a:ext cx="800541" cy="807886"/>
          </a:xfrm>
          <a:custGeom>
            <a:avLst/>
            <a:gdLst/>
            <a:ahLst/>
            <a:cxnLst/>
            <a:rect l="l" t="t" r="r" b="b"/>
            <a:pathLst>
              <a:path w="800541" h="807886">
                <a:moveTo>
                  <a:pt x="0" y="0"/>
                </a:moveTo>
                <a:lnTo>
                  <a:pt x="800541" y="0"/>
                </a:lnTo>
                <a:lnTo>
                  <a:pt x="800541" y="807886"/>
                </a:lnTo>
                <a:lnTo>
                  <a:pt x="0" y="807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752310" y="5059870"/>
            <a:ext cx="1396878" cy="894002"/>
          </a:xfrm>
          <a:custGeom>
            <a:avLst/>
            <a:gdLst/>
            <a:ahLst/>
            <a:cxnLst/>
            <a:rect l="l" t="t" r="r" b="b"/>
            <a:pathLst>
              <a:path w="1396878" h="894002">
                <a:moveTo>
                  <a:pt x="0" y="0"/>
                </a:moveTo>
                <a:lnTo>
                  <a:pt x="1396879" y="0"/>
                </a:lnTo>
                <a:lnTo>
                  <a:pt x="1396879" y="894002"/>
                </a:lnTo>
                <a:lnTo>
                  <a:pt x="0" y="8940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8835999" y="5059870"/>
            <a:ext cx="693774" cy="770860"/>
          </a:xfrm>
          <a:custGeom>
            <a:avLst/>
            <a:gdLst/>
            <a:ahLst/>
            <a:cxnLst/>
            <a:rect l="l" t="t" r="r" b="b"/>
            <a:pathLst>
              <a:path w="693774" h="770860">
                <a:moveTo>
                  <a:pt x="0" y="0"/>
                </a:moveTo>
                <a:lnTo>
                  <a:pt x="693775" y="0"/>
                </a:lnTo>
                <a:lnTo>
                  <a:pt x="693775" y="770860"/>
                </a:lnTo>
                <a:lnTo>
                  <a:pt x="0" y="7708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5028180" y="5059870"/>
            <a:ext cx="1345947" cy="770860"/>
          </a:xfrm>
          <a:custGeom>
            <a:avLst/>
            <a:gdLst/>
            <a:ahLst/>
            <a:cxnLst/>
            <a:rect l="l" t="t" r="r" b="b"/>
            <a:pathLst>
              <a:path w="1345947" h="770860">
                <a:moveTo>
                  <a:pt x="0" y="0"/>
                </a:moveTo>
                <a:lnTo>
                  <a:pt x="1345947" y="0"/>
                </a:lnTo>
                <a:lnTo>
                  <a:pt x="1345947" y="770860"/>
                </a:lnTo>
                <a:lnTo>
                  <a:pt x="0" y="7708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a:off x="11955893" y="4935346"/>
            <a:ext cx="1140142" cy="1019909"/>
          </a:xfrm>
          <a:custGeom>
            <a:avLst/>
            <a:gdLst/>
            <a:ahLst/>
            <a:cxnLst/>
            <a:rect l="l" t="t" r="r" b="b"/>
            <a:pathLst>
              <a:path w="1140142" h="1019909">
                <a:moveTo>
                  <a:pt x="0" y="0"/>
                </a:moveTo>
                <a:lnTo>
                  <a:pt x="1140142" y="0"/>
                </a:lnTo>
                <a:lnTo>
                  <a:pt x="1140142" y="1019909"/>
                </a:lnTo>
                <a:lnTo>
                  <a:pt x="0" y="10199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TextBox 8"/>
          <p:cNvSpPr txBox="1"/>
          <p:nvPr/>
        </p:nvSpPr>
        <p:spPr>
          <a:xfrm>
            <a:off x="4238642" y="1310197"/>
            <a:ext cx="9810717" cy="1228725"/>
          </a:xfrm>
          <a:prstGeom prst="rect">
            <a:avLst/>
          </a:prstGeom>
        </p:spPr>
        <p:txBody>
          <a:bodyPr lIns="0" tIns="0" rIns="0" bIns="0" rtlCol="0" anchor="t">
            <a:spAutoFit/>
          </a:bodyPr>
          <a:lstStyle/>
          <a:p>
            <a:pPr algn="ctr">
              <a:lnSpc>
                <a:spcPts val="9600"/>
              </a:lnSpc>
            </a:pPr>
            <a:r>
              <a:rPr lang="en-US" sz="8000">
                <a:solidFill>
                  <a:srgbClr val="000000"/>
                </a:solidFill>
                <a:latin typeface="Corben"/>
                <a:ea typeface="Corben"/>
                <a:cs typeface="Corben"/>
                <a:sym typeface="Corben"/>
              </a:rPr>
              <a:t>Key points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DBF3"/>
        </a:solidFill>
        <a:effectLst/>
      </p:bgPr>
    </p:bg>
    <p:spTree>
      <p:nvGrpSpPr>
        <p:cNvPr id="1" name=""/>
        <p:cNvGrpSpPr/>
        <p:nvPr/>
      </p:nvGrpSpPr>
      <p:grpSpPr>
        <a:xfrm>
          <a:off x="0" y="0"/>
          <a:ext cx="0" cy="0"/>
          <a:chOff x="0" y="0"/>
          <a:chExt cx="0" cy="0"/>
        </a:xfrm>
      </p:grpSpPr>
      <p:sp>
        <p:nvSpPr>
          <p:cNvPr id="2" name="Freeform 2"/>
          <p:cNvSpPr/>
          <p:nvPr/>
        </p:nvSpPr>
        <p:spPr>
          <a:xfrm>
            <a:off x="3444570" y="4431898"/>
            <a:ext cx="3484273" cy="4551900"/>
          </a:xfrm>
          <a:custGeom>
            <a:avLst/>
            <a:gdLst/>
            <a:ahLst/>
            <a:cxnLst/>
            <a:rect l="l" t="t" r="r" b="b"/>
            <a:pathLst>
              <a:path w="3484273" h="4551900">
                <a:moveTo>
                  <a:pt x="0" y="0"/>
                </a:moveTo>
                <a:lnTo>
                  <a:pt x="3484272" y="0"/>
                </a:lnTo>
                <a:lnTo>
                  <a:pt x="3484272" y="4551900"/>
                </a:lnTo>
                <a:lnTo>
                  <a:pt x="0" y="4551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4411673" y="6530573"/>
            <a:ext cx="4097491" cy="4561984"/>
          </a:xfrm>
          <a:custGeom>
            <a:avLst/>
            <a:gdLst/>
            <a:ahLst/>
            <a:cxnLst/>
            <a:rect l="l" t="t" r="r" b="b"/>
            <a:pathLst>
              <a:path w="4097491" h="4561984">
                <a:moveTo>
                  <a:pt x="0" y="0"/>
                </a:moveTo>
                <a:lnTo>
                  <a:pt x="4097491" y="0"/>
                </a:lnTo>
                <a:lnTo>
                  <a:pt x="4097491" y="4561984"/>
                </a:lnTo>
                <a:lnTo>
                  <a:pt x="0" y="4561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211140" y="5711657"/>
            <a:ext cx="3863814" cy="4722440"/>
          </a:xfrm>
          <a:custGeom>
            <a:avLst/>
            <a:gdLst/>
            <a:ahLst/>
            <a:cxnLst/>
            <a:rect l="l" t="t" r="r" b="b"/>
            <a:pathLst>
              <a:path w="3863814" h="4722440">
                <a:moveTo>
                  <a:pt x="0" y="0"/>
                </a:moveTo>
                <a:lnTo>
                  <a:pt x="3863814" y="0"/>
                </a:lnTo>
                <a:lnTo>
                  <a:pt x="3863814" y="4722440"/>
                </a:lnTo>
                <a:lnTo>
                  <a:pt x="0" y="47224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aphicFrame>
        <p:nvGraphicFramePr>
          <p:cNvPr id="5" name="Table 5"/>
          <p:cNvGraphicFramePr>
            <a:graphicFrameLocks noGrp="1"/>
          </p:cNvGraphicFramePr>
          <p:nvPr/>
        </p:nvGraphicFramePr>
        <p:xfrm>
          <a:off x="8438927" y="1028700"/>
          <a:ext cx="8820373" cy="8229598"/>
        </p:xfrm>
        <a:graphic>
          <a:graphicData uri="http://schemas.openxmlformats.org/drawingml/2006/table">
            <a:tbl>
              <a:tblPr/>
              <a:tblGrid>
                <a:gridCol w="1346732">
                  <a:extLst>
                    <a:ext uri="{9D8B030D-6E8A-4147-A177-3AD203B41FA5}">
                      <a16:colId xmlns:a16="http://schemas.microsoft.com/office/drawing/2014/main" val="20000"/>
                    </a:ext>
                  </a:extLst>
                </a:gridCol>
                <a:gridCol w="7473641">
                  <a:extLst>
                    <a:ext uri="{9D8B030D-6E8A-4147-A177-3AD203B41FA5}">
                      <a16:colId xmlns:a16="http://schemas.microsoft.com/office/drawing/2014/main" val="20001"/>
                    </a:ext>
                  </a:extLst>
                </a:gridCol>
              </a:tblGrid>
              <a:tr h="1321796">
                <a:tc>
                  <a:txBody>
                    <a:bodyPr/>
                    <a:lstStyle/>
                    <a:p>
                      <a:pPr algn="ctr">
                        <a:lnSpc>
                          <a:spcPts val="4480"/>
                        </a:lnSpc>
                        <a:defRPr/>
                      </a:pP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tc>
                  <a:txBody>
                    <a:bodyPr/>
                    <a:lstStyle/>
                    <a:p>
                      <a:pPr algn="l">
                        <a:lnSpc>
                          <a:spcPts val="4199"/>
                        </a:lnSpc>
                        <a:defRPr/>
                      </a:pPr>
                      <a:r>
                        <a:rPr lang="en-US" sz="2999">
                          <a:solidFill>
                            <a:srgbClr val="000000"/>
                          </a:solidFill>
                          <a:latin typeface="Codec Pro"/>
                          <a:ea typeface="Codec Pro"/>
                          <a:cs typeface="Codec Pro"/>
                          <a:sym typeface="Codec Pro"/>
                        </a:rPr>
                        <a:t>How to measure success  </a:t>
                      </a: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extLst>
                  <a:ext uri="{0D108BD9-81ED-4DB2-BD59-A6C34878D82A}">
                    <a16:rowId xmlns:a16="http://schemas.microsoft.com/office/drawing/2014/main" val="10000"/>
                  </a:ext>
                </a:extLst>
              </a:tr>
              <a:tr h="1321796">
                <a:tc>
                  <a:txBody>
                    <a:bodyPr/>
                    <a:lstStyle/>
                    <a:p>
                      <a:pPr algn="ctr">
                        <a:lnSpc>
                          <a:spcPts val="4480"/>
                        </a:lnSpc>
                        <a:defRPr/>
                      </a:pP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tc>
                  <a:txBody>
                    <a:bodyPr/>
                    <a:lstStyle/>
                    <a:p>
                      <a:pPr algn="l">
                        <a:lnSpc>
                          <a:spcPts val="4200"/>
                        </a:lnSpc>
                        <a:defRPr/>
                      </a:pPr>
                      <a:r>
                        <a:rPr lang="en-US" sz="3000">
                          <a:solidFill>
                            <a:srgbClr val="000000"/>
                          </a:solidFill>
                          <a:latin typeface="Codec Pro"/>
                          <a:ea typeface="Codec Pro"/>
                          <a:cs typeface="Codec Pro"/>
                          <a:sym typeface="Codec Pro"/>
                        </a:rPr>
                        <a:t>Difficult conversations</a:t>
                      </a: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extLst>
                  <a:ext uri="{0D108BD9-81ED-4DB2-BD59-A6C34878D82A}">
                    <a16:rowId xmlns:a16="http://schemas.microsoft.com/office/drawing/2014/main" val="10001"/>
                  </a:ext>
                </a:extLst>
              </a:tr>
              <a:tr h="1321796">
                <a:tc>
                  <a:txBody>
                    <a:bodyPr/>
                    <a:lstStyle/>
                    <a:p>
                      <a:pPr algn="ctr">
                        <a:lnSpc>
                          <a:spcPts val="4480"/>
                        </a:lnSpc>
                        <a:defRPr/>
                      </a:pP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tc>
                  <a:txBody>
                    <a:bodyPr/>
                    <a:lstStyle/>
                    <a:p>
                      <a:pPr algn="l">
                        <a:lnSpc>
                          <a:spcPts val="4200"/>
                        </a:lnSpc>
                        <a:defRPr/>
                      </a:pPr>
                      <a:r>
                        <a:rPr lang="en-US" sz="3000">
                          <a:solidFill>
                            <a:srgbClr val="000000"/>
                          </a:solidFill>
                          <a:latin typeface="Codec Pro"/>
                          <a:ea typeface="Codec Pro"/>
                          <a:cs typeface="Codec Pro"/>
                          <a:sym typeface="Codec Pro"/>
                        </a:rPr>
                        <a:t>Role division </a:t>
                      </a: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extLst>
                  <a:ext uri="{0D108BD9-81ED-4DB2-BD59-A6C34878D82A}">
                    <a16:rowId xmlns:a16="http://schemas.microsoft.com/office/drawing/2014/main" val="10002"/>
                  </a:ext>
                </a:extLst>
              </a:tr>
              <a:tr h="1247029">
                <a:tc>
                  <a:txBody>
                    <a:bodyPr/>
                    <a:lstStyle/>
                    <a:p>
                      <a:pPr algn="ctr">
                        <a:lnSpc>
                          <a:spcPts val="4480"/>
                        </a:lnSpc>
                        <a:defRPr/>
                      </a:pP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tc>
                  <a:txBody>
                    <a:bodyPr/>
                    <a:lstStyle/>
                    <a:p>
                      <a:pPr algn="l">
                        <a:lnSpc>
                          <a:spcPts val="4200"/>
                        </a:lnSpc>
                        <a:defRPr/>
                      </a:pPr>
                      <a:r>
                        <a:rPr lang="en-US" sz="3000">
                          <a:solidFill>
                            <a:srgbClr val="000000"/>
                          </a:solidFill>
                          <a:latin typeface="Codec Pro"/>
                          <a:ea typeface="Codec Pro"/>
                          <a:cs typeface="Codec Pro"/>
                          <a:sym typeface="Codec Pro"/>
                        </a:rPr>
                        <a:t>Diversity and seniority in PNA team </a:t>
                      </a: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extLst>
                  <a:ext uri="{0D108BD9-81ED-4DB2-BD59-A6C34878D82A}">
                    <a16:rowId xmlns:a16="http://schemas.microsoft.com/office/drawing/2014/main" val="10003"/>
                  </a:ext>
                </a:extLst>
              </a:tr>
              <a:tr h="1695385">
                <a:tc>
                  <a:txBody>
                    <a:bodyPr/>
                    <a:lstStyle/>
                    <a:p>
                      <a:pPr algn="ctr">
                        <a:lnSpc>
                          <a:spcPts val="4480"/>
                        </a:lnSpc>
                        <a:defRPr/>
                      </a:pP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tc>
                  <a:txBody>
                    <a:bodyPr/>
                    <a:lstStyle/>
                    <a:p>
                      <a:pPr algn="l">
                        <a:lnSpc>
                          <a:spcPts val="4200"/>
                        </a:lnSpc>
                        <a:defRPr/>
                      </a:pPr>
                      <a:r>
                        <a:rPr lang="en-US" sz="3000">
                          <a:solidFill>
                            <a:srgbClr val="000000"/>
                          </a:solidFill>
                          <a:latin typeface="Codec Pro"/>
                          <a:ea typeface="Codec Pro"/>
                          <a:cs typeface="Codec Pro"/>
                          <a:sym typeface="Codec Pro"/>
                        </a:rPr>
                        <a:t>How to engage PNAs themselves </a:t>
                      </a: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extLst>
                  <a:ext uri="{0D108BD9-81ED-4DB2-BD59-A6C34878D82A}">
                    <a16:rowId xmlns:a16="http://schemas.microsoft.com/office/drawing/2014/main" val="10004"/>
                  </a:ext>
                </a:extLst>
              </a:tr>
              <a:tr h="1321796">
                <a:tc>
                  <a:txBody>
                    <a:bodyPr/>
                    <a:lstStyle/>
                    <a:p>
                      <a:pPr algn="ctr">
                        <a:lnSpc>
                          <a:spcPts val="4480"/>
                        </a:lnSpc>
                        <a:defRPr/>
                      </a:pP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tc>
                  <a:txBody>
                    <a:bodyPr/>
                    <a:lstStyle/>
                    <a:p>
                      <a:pPr algn="l">
                        <a:lnSpc>
                          <a:spcPts val="4200"/>
                        </a:lnSpc>
                        <a:defRPr/>
                      </a:pPr>
                      <a:r>
                        <a:rPr lang="en-US" sz="3000">
                          <a:solidFill>
                            <a:srgbClr val="000000"/>
                          </a:solidFill>
                          <a:latin typeface="Codec Pro"/>
                          <a:ea typeface="Codec Pro"/>
                          <a:cs typeface="Codec Pro"/>
                          <a:sym typeface="Codec Pro"/>
                        </a:rPr>
                        <a:t>Support and longevity </a:t>
                      </a:r>
                      <a:endParaRPr lang="en-US" sz="1100"/>
                    </a:p>
                  </a:txBody>
                  <a:tcPr marL="190500" marR="190500" marT="190500" marB="190500" anchor="ctr">
                    <a:lnL w="47625" cap="flat" cmpd="sng" algn="ctr">
                      <a:solidFill>
                        <a:srgbClr val="BADBF3"/>
                      </a:solidFill>
                      <a:prstDash val="solid"/>
                      <a:round/>
                      <a:headEnd type="none" w="med" len="med"/>
                      <a:tailEnd type="none" w="med" len="med"/>
                    </a:lnL>
                    <a:lnR w="47625" cap="flat" cmpd="sng" algn="ctr">
                      <a:solidFill>
                        <a:srgbClr val="BADBF3"/>
                      </a:solidFill>
                      <a:prstDash val="solid"/>
                      <a:round/>
                      <a:headEnd type="none" w="med" len="med"/>
                      <a:tailEnd type="none" w="med" len="med"/>
                    </a:lnR>
                    <a:lnT w="47625" cap="flat" cmpd="sng" algn="ctr">
                      <a:solidFill>
                        <a:srgbClr val="BADBF3"/>
                      </a:solidFill>
                      <a:prstDash val="solid"/>
                      <a:round/>
                      <a:headEnd type="none" w="med" len="med"/>
                      <a:tailEnd type="none" w="med" len="med"/>
                    </a:lnT>
                    <a:lnB w="47625" cap="flat" cmpd="sng" algn="ctr">
                      <a:solidFill>
                        <a:srgbClr val="BADBF3"/>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6" name="Group 6"/>
          <p:cNvGrpSpPr/>
          <p:nvPr/>
        </p:nvGrpSpPr>
        <p:grpSpPr>
          <a:xfrm>
            <a:off x="8900277" y="1535432"/>
            <a:ext cx="487446" cy="48744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A8A"/>
            </a:solidFill>
          </p:spPr>
          <p:txBody>
            <a:bodyPr/>
            <a:lstStyle/>
            <a:p>
              <a:endParaRPr lang="en-GB"/>
            </a:p>
          </p:txBody>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120"/>
                </a:lnSpc>
              </a:pPr>
              <a:endParaRPr/>
            </a:p>
          </p:txBody>
        </p:sp>
      </p:grpSp>
      <p:sp>
        <p:nvSpPr>
          <p:cNvPr id="9" name="TextBox 9"/>
          <p:cNvSpPr txBox="1"/>
          <p:nvPr/>
        </p:nvSpPr>
        <p:spPr>
          <a:xfrm>
            <a:off x="1028700" y="806770"/>
            <a:ext cx="6426520" cy="1457325"/>
          </a:xfrm>
          <a:prstGeom prst="rect">
            <a:avLst/>
          </a:prstGeom>
        </p:spPr>
        <p:txBody>
          <a:bodyPr lIns="0" tIns="0" rIns="0" bIns="0" rtlCol="0" anchor="t">
            <a:spAutoFit/>
          </a:bodyPr>
          <a:lstStyle/>
          <a:p>
            <a:pPr algn="l">
              <a:lnSpc>
                <a:spcPts val="11519"/>
              </a:lnSpc>
            </a:pPr>
            <a:r>
              <a:rPr lang="en-US" sz="9600">
                <a:solidFill>
                  <a:srgbClr val="000000"/>
                </a:solidFill>
                <a:latin typeface="Corben"/>
                <a:ea typeface="Corben"/>
                <a:cs typeface="Corben"/>
                <a:sym typeface="Corben"/>
              </a:rPr>
              <a:t>Challenges</a:t>
            </a:r>
          </a:p>
        </p:txBody>
      </p:sp>
      <p:grpSp>
        <p:nvGrpSpPr>
          <p:cNvPr id="10" name="Group 10"/>
          <p:cNvGrpSpPr/>
          <p:nvPr/>
        </p:nvGrpSpPr>
        <p:grpSpPr>
          <a:xfrm>
            <a:off x="8870030" y="2861804"/>
            <a:ext cx="487446" cy="48744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A8A"/>
            </a:solidFill>
          </p:spPr>
          <p:txBody>
            <a:bodyPr/>
            <a:lstStyle/>
            <a:p>
              <a:endParaRPr lang="en-GB"/>
            </a:p>
          </p:txBody>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120"/>
                </a:lnSpc>
              </a:pPr>
              <a:endParaRPr/>
            </a:p>
          </p:txBody>
        </p:sp>
      </p:grpSp>
      <p:grpSp>
        <p:nvGrpSpPr>
          <p:cNvPr id="13" name="Group 13"/>
          <p:cNvGrpSpPr/>
          <p:nvPr/>
        </p:nvGrpSpPr>
        <p:grpSpPr>
          <a:xfrm>
            <a:off x="8900277" y="4188175"/>
            <a:ext cx="487446" cy="48744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A8A"/>
            </a:solidFill>
          </p:spPr>
          <p:txBody>
            <a:bodyPr/>
            <a:lstStyle/>
            <a:p>
              <a:endParaRPr lang="en-GB"/>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120"/>
                </a:lnSpc>
              </a:pPr>
              <a:endParaRPr/>
            </a:p>
          </p:txBody>
        </p:sp>
      </p:grpSp>
      <p:grpSp>
        <p:nvGrpSpPr>
          <p:cNvPr id="16" name="Group 16"/>
          <p:cNvGrpSpPr/>
          <p:nvPr/>
        </p:nvGrpSpPr>
        <p:grpSpPr>
          <a:xfrm>
            <a:off x="8900277" y="5406347"/>
            <a:ext cx="487446" cy="48744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A8A"/>
            </a:solidFill>
          </p:spPr>
          <p:txBody>
            <a:bodyPr/>
            <a:lstStyle/>
            <a:p>
              <a:endParaRPr lang="en-GB"/>
            </a:p>
          </p:txBody>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3120"/>
                </a:lnSpc>
              </a:pPr>
              <a:endParaRPr/>
            </a:p>
          </p:txBody>
        </p:sp>
      </p:grpSp>
      <p:grpSp>
        <p:nvGrpSpPr>
          <p:cNvPr id="19" name="Group 19"/>
          <p:cNvGrpSpPr/>
          <p:nvPr/>
        </p:nvGrpSpPr>
        <p:grpSpPr>
          <a:xfrm>
            <a:off x="8900277" y="6865344"/>
            <a:ext cx="487446" cy="48744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A8A"/>
            </a:solidFill>
          </p:spPr>
          <p:txBody>
            <a:bodyPr/>
            <a:lstStyle/>
            <a:p>
              <a:endParaRPr lang="en-GB"/>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3120"/>
                </a:lnSpc>
              </a:pPr>
              <a:endParaRPr/>
            </a:p>
          </p:txBody>
        </p:sp>
      </p:grpSp>
      <p:grpSp>
        <p:nvGrpSpPr>
          <p:cNvPr id="22" name="Group 22"/>
          <p:cNvGrpSpPr/>
          <p:nvPr/>
        </p:nvGrpSpPr>
        <p:grpSpPr>
          <a:xfrm>
            <a:off x="8870030" y="8324118"/>
            <a:ext cx="487446" cy="48744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A8A"/>
            </a:solidFill>
          </p:spPr>
          <p:txBody>
            <a:bodyPr/>
            <a:lstStyle/>
            <a:p>
              <a:endParaRPr lang="en-GB"/>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3120"/>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Freeform 2"/>
          <p:cNvSpPr/>
          <p:nvPr/>
        </p:nvSpPr>
        <p:spPr>
          <a:xfrm>
            <a:off x="1424948" y="-3124059"/>
            <a:ext cx="15525371" cy="19102805"/>
          </a:xfrm>
          <a:custGeom>
            <a:avLst/>
            <a:gdLst/>
            <a:ahLst/>
            <a:cxnLst/>
            <a:rect l="l" t="t" r="r" b="b"/>
            <a:pathLst>
              <a:path w="15525371" h="19102805">
                <a:moveTo>
                  <a:pt x="0" y="0"/>
                </a:moveTo>
                <a:lnTo>
                  <a:pt x="15525371" y="0"/>
                </a:lnTo>
                <a:lnTo>
                  <a:pt x="15525371" y="19102805"/>
                </a:lnTo>
                <a:lnTo>
                  <a:pt x="0" y="19102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aphicFrame>
        <p:nvGraphicFramePr>
          <p:cNvPr id="3" name="Table 3"/>
          <p:cNvGraphicFramePr>
            <a:graphicFrameLocks noGrp="1"/>
          </p:cNvGraphicFramePr>
          <p:nvPr/>
        </p:nvGraphicFramePr>
        <p:xfrm>
          <a:off x="3836729" y="2406393"/>
          <a:ext cx="11077913" cy="7286958"/>
        </p:xfrm>
        <a:graphic>
          <a:graphicData uri="http://schemas.openxmlformats.org/drawingml/2006/table">
            <a:tbl>
              <a:tblPr/>
              <a:tblGrid>
                <a:gridCol w="11077913">
                  <a:extLst>
                    <a:ext uri="{9D8B030D-6E8A-4147-A177-3AD203B41FA5}">
                      <a16:colId xmlns:a16="http://schemas.microsoft.com/office/drawing/2014/main" val="20000"/>
                    </a:ext>
                  </a:extLst>
                </a:gridCol>
              </a:tblGrid>
              <a:tr h="1716191">
                <a:tc>
                  <a:txBody>
                    <a:bodyPr/>
                    <a:lstStyle/>
                    <a:p>
                      <a:pPr marL="647695" lvl="1" indent="-323848" algn="l">
                        <a:lnSpc>
                          <a:spcPts val="4199"/>
                        </a:lnSpc>
                        <a:buFont typeface="Arial"/>
                        <a:buChar char="•"/>
                        <a:defRPr/>
                      </a:pPr>
                      <a:r>
                        <a:rPr lang="en-US" sz="2999">
                          <a:solidFill>
                            <a:srgbClr val="000000"/>
                          </a:solidFill>
                          <a:latin typeface="Codec Pro"/>
                          <a:ea typeface="Codec Pro"/>
                          <a:cs typeface="Codec Pro"/>
                          <a:sym typeface="Codec Pro"/>
                        </a:rPr>
                        <a:t>Awareness of the role and a structured rota has been shown to increase engagement</a:t>
                      </a:r>
                      <a:endParaRPr lang="en-US" sz="1100"/>
                    </a:p>
                  </a:txBody>
                  <a:tcPr marL="190500" marR="190500" marT="190500" marB="190500" anchor="ctr">
                    <a:lnL w="47625" cap="flat" cmpd="sng" algn="ctr">
                      <a:solidFill>
                        <a:srgbClr val="D1F189"/>
                      </a:solidFill>
                      <a:prstDash val="solid"/>
                      <a:round/>
                      <a:headEnd type="none" w="med" len="med"/>
                      <a:tailEnd type="none" w="med" len="med"/>
                    </a:lnL>
                    <a:lnR w="47625" cap="flat" cmpd="sng" algn="ctr">
                      <a:solidFill>
                        <a:srgbClr val="D1F189"/>
                      </a:solidFill>
                      <a:prstDash val="solid"/>
                      <a:round/>
                      <a:headEnd type="none" w="med" len="med"/>
                      <a:tailEnd type="none" w="med" len="med"/>
                    </a:lnR>
                    <a:lnT w="47625" cap="flat" cmpd="sng" algn="ctr">
                      <a:solidFill>
                        <a:srgbClr val="D1F189"/>
                      </a:solidFill>
                      <a:prstDash val="solid"/>
                      <a:round/>
                      <a:headEnd type="none" w="med" len="med"/>
                      <a:tailEnd type="none" w="med" len="med"/>
                    </a:lnT>
                    <a:lnB w="47625" cap="flat" cmpd="sng" algn="ctr">
                      <a:solidFill>
                        <a:srgbClr val="D1F189"/>
                      </a:solidFill>
                      <a:prstDash val="solid"/>
                      <a:round/>
                      <a:headEnd type="none" w="med" len="med"/>
                      <a:tailEnd type="none" w="med" len="med"/>
                    </a:lnB>
                  </a:tcPr>
                </a:tc>
                <a:extLst>
                  <a:ext uri="{0D108BD9-81ED-4DB2-BD59-A6C34878D82A}">
                    <a16:rowId xmlns:a16="http://schemas.microsoft.com/office/drawing/2014/main" val="10000"/>
                  </a:ext>
                </a:extLst>
              </a:tr>
              <a:tr h="1735367">
                <a:tc>
                  <a:txBody>
                    <a:bodyPr/>
                    <a:lstStyle/>
                    <a:p>
                      <a:pPr marL="647700" lvl="1" indent="-323850" algn="l">
                        <a:lnSpc>
                          <a:spcPts val="4200"/>
                        </a:lnSpc>
                        <a:buFont typeface="Arial"/>
                        <a:buChar char="•"/>
                        <a:defRPr/>
                      </a:pPr>
                      <a:r>
                        <a:rPr lang="en-US" sz="3000">
                          <a:solidFill>
                            <a:srgbClr val="000000"/>
                          </a:solidFill>
                          <a:latin typeface="Codec Pro"/>
                          <a:ea typeface="Codec Pro"/>
                          <a:cs typeface="Codec Pro"/>
                          <a:sym typeface="Codec Pro"/>
                        </a:rPr>
                        <a:t>Feedback has demonstrated that staff value the PNA role</a:t>
                      </a:r>
                      <a:endParaRPr lang="en-US" sz="1100"/>
                    </a:p>
                  </a:txBody>
                  <a:tcPr marL="190500" marR="190500" marT="190500" marB="190500" anchor="ctr">
                    <a:lnL w="47625" cap="flat" cmpd="sng" algn="ctr">
                      <a:solidFill>
                        <a:srgbClr val="D1F189"/>
                      </a:solidFill>
                      <a:prstDash val="solid"/>
                      <a:round/>
                      <a:headEnd type="none" w="med" len="med"/>
                      <a:tailEnd type="none" w="med" len="med"/>
                    </a:lnL>
                    <a:lnR w="47625" cap="flat" cmpd="sng" algn="ctr">
                      <a:solidFill>
                        <a:srgbClr val="D1F189"/>
                      </a:solidFill>
                      <a:prstDash val="solid"/>
                      <a:round/>
                      <a:headEnd type="none" w="med" len="med"/>
                      <a:tailEnd type="none" w="med" len="med"/>
                    </a:lnR>
                    <a:lnT w="47625" cap="flat" cmpd="sng" algn="ctr">
                      <a:solidFill>
                        <a:srgbClr val="D1F189"/>
                      </a:solidFill>
                      <a:prstDash val="solid"/>
                      <a:round/>
                      <a:headEnd type="none" w="med" len="med"/>
                      <a:tailEnd type="none" w="med" len="med"/>
                    </a:lnT>
                    <a:lnB w="47625" cap="flat" cmpd="sng" algn="ctr">
                      <a:solidFill>
                        <a:srgbClr val="D1F189"/>
                      </a:solidFill>
                      <a:prstDash val="solid"/>
                      <a:round/>
                      <a:headEnd type="none" w="med" len="med"/>
                      <a:tailEnd type="none" w="med" len="med"/>
                    </a:lnB>
                  </a:tcPr>
                </a:tc>
                <a:extLst>
                  <a:ext uri="{0D108BD9-81ED-4DB2-BD59-A6C34878D82A}">
                    <a16:rowId xmlns:a16="http://schemas.microsoft.com/office/drawing/2014/main" val="10001"/>
                  </a:ext>
                </a:extLst>
              </a:tr>
              <a:tr h="1322792">
                <a:tc>
                  <a:txBody>
                    <a:bodyPr/>
                    <a:lstStyle/>
                    <a:p>
                      <a:pPr marL="647700" lvl="1" indent="-323850" algn="l">
                        <a:lnSpc>
                          <a:spcPts val="4200"/>
                        </a:lnSpc>
                        <a:buFont typeface="Arial"/>
                        <a:buChar char="•"/>
                        <a:defRPr/>
                      </a:pPr>
                      <a:r>
                        <a:rPr lang="en-US" sz="3000">
                          <a:solidFill>
                            <a:srgbClr val="000000"/>
                          </a:solidFill>
                          <a:latin typeface="Codec Pro"/>
                          <a:ea typeface="Codec Pro"/>
                          <a:cs typeface="Codec Pro"/>
                          <a:sym typeface="Codec Pro"/>
                        </a:rPr>
                        <a:t>There are number of challenges to overcome </a:t>
                      </a:r>
                      <a:endParaRPr lang="en-US" sz="1100"/>
                    </a:p>
                  </a:txBody>
                  <a:tcPr marL="190500" marR="190500" marT="190500" marB="190500" anchor="ctr">
                    <a:lnL w="47625" cap="flat" cmpd="sng" algn="ctr">
                      <a:solidFill>
                        <a:srgbClr val="D1F189"/>
                      </a:solidFill>
                      <a:prstDash val="solid"/>
                      <a:round/>
                      <a:headEnd type="none" w="med" len="med"/>
                      <a:tailEnd type="none" w="med" len="med"/>
                    </a:lnL>
                    <a:lnR w="47625" cap="flat" cmpd="sng" algn="ctr">
                      <a:solidFill>
                        <a:srgbClr val="D1F189"/>
                      </a:solidFill>
                      <a:prstDash val="solid"/>
                      <a:round/>
                      <a:headEnd type="none" w="med" len="med"/>
                      <a:tailEnd type="none" w="med" len="med"/>
                    </a:lnR>
                    <a:lnT w="47625" cap="flat" cmpd="sng" algn="ctr">
                      <a:solidFill>
                        <a:srgbClr val="D1F189"/>
                      </a:solidFill>
                      <a:prstDash val="solid"/>
                      <a:round/>
                      <a:headEnd type="none" w="med" len="med"/>
                      <a:tailEnd type="none" w="med" len="med"/>
                    </a:lnT>
                    <a:lnB w="47625" cap="flat" cmpd="sng" algn="ctr">
                      <a:solidFill>
                        <a:srgbClr val="D1F189"/>
                      </a:solidFill>
                      <a:prstDash val="solid"/>
                      <a:round/>
                      <a:headEnd type="none" w="med" len="med"/>
                      <a:tailEnd type="none" w="med" len="med"/>
                    </a:lnB>
                  </a:tcPr>
                </a:tc>
                <a:extLst>
                  <a:ext uri="{0D108BD9-81ED-4DB2-BD59-A6C34878D82A}">
                    <a16:rowId xmlns:a16="http://schemas.microsoft.com/office/drawing/2014/main" val="10002"/>
                  </a:ext>
                </a:extLst>
              </a:tr>
              <a:tr h="2512608">
                <a:tc>
                  <a:txBody>
                    <a:bodyPr/>
                    <a:lstStyle/>
                    <a:p>
                      <a:pPr marL="647690" lvl="1" indent="-323845" algn="l">
                        <a:lnSpc>
                          <a:spcPts val="4199"/>
                        </a:lnSpc>
                        <a:buFont typeface="Arial"/>
                        <a:buChar char="•"/>
                        <a:defRPr/>
                      </a:pPr>
                      <a:r>
                        <a:rPr lang="en-US" sz="2999">
                          <a:solidFill>
                            <a:srgbClr val="000000"/>
                          </a:solidFill>
                          <a:latin typeface="Codec Pro"/>
                          <a:ea typeface="Codec Pro"/>
                          <a:cs typeface="Codec Pro"/>
                          <a:sym typeface="Codec Pro"/>
                        </a:rPr>
                        <a:t>It would be beneficial to evaluate how the PNA role impacts retention rates and staff satisfaction levels</a:t>
                      </a:r>
                      <a:endParaRPr lang="en-US" sz="1100"/>
                    </a:p>
                  </a:txBody>
                  <a:tcPr marL="190500" marR="190500" marT="190500" marB="190500" anchor="ctr">
                    <a:lnL w="47625" cap="flat" cmpd="sng" algn="ctr">
                      <a:solidFill>
                        <a:srgbClr val="D1F189"/>
                      </a:solidFill>
                      <a:prstDash val="solid"/>
                      <a:round/>
                      <a:headEnd type="none" w="med" len="med"/>
                      <a:tailEnd type="none" w="med" len="med"/>
                    </a:lnL>
                    <a:lnR w="47625" cap="flat" cmpd="sng" algn="ctr">
                      <a:solidFill>
                        <a:srgbClr val="D1F189"/>
                      </a:solidFill>
                      <a:prstDash val="solid"/>
                      <a:round/>
                      <a:headEnd type="none" w="med" len="med"/>
                      <a:tailEnd type="none" w="med" len="med"/>
                    </a:lnR>
                    <a:lnT w="47625" cap="flat" cmpd="sng" algn="ctr">
                      <a:solidFill>
                        <a:srgbClr val="D1F189"/>
                      </a:solidFill>
                      <a:prstDash val="solid"/>
                      <a:round/>
                      <a:headEnd type="none" w="med" len="med"/>
                      <a:tailEnd type="none" w="med" len="med"/>
                    </a:lnT>
                    <a:lnB w="47625" cap="flat" cmpd="sng" algn="ctr">
                      <a:solidFill>
                        <a:srgbClr val="D1F189"/>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Freeform 4"/>
          <p:cNvSpPr/>
          <p:nvPr/>
        </p:nvSpPr>
        <p:spPr>
          <a:xfrm>
            <a:off x="14213783" y="5332797"/>
            <a:ext cx="3738172" cy="4954203"/>
          </a:xfrm>
          <a:custGeom>
            <a:avLst/>
            <a:gdLst/>
            <a:ahLst/>
            <a:cxnLst/>
            <a:rect l="l" t="t" r="r" b="b"/>
            <a:pathLst>
              <a:path w="3738172" h="4954203">
                <a:moveTo>
                  <a:pt x="0" y="0"/>
                </a:moveTo>
                <a:lnTo>
                  <a:pt x="3738171" y="0"/>
                </a:lnTo>
                <a:lnTo>
                  <a:pt x="3738171" y="4954203"/>
                </a:lnTo>
                <a:lnTo>
                  <a:pt x="0" y="49542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314741" y="5332797"/>
            <a:ext cx="3521988" cy="4954203"/>
          </a:xfrm>
          <a:custGeom>
            <a:avLst/>
            <a:gdLst/>
            <a:ahLst/>
            <a:cxnLst/>
            <a:rect l="l" t="t" r="r" b="b"/>
            <a:pathLst>
              <a:path w="3521988" h="4954203">
                <a:moveTo>
                  <a:pt x="0" y="0"/>
                </a:moveTo>
                <a:lnTo>
                  <a:pt x="3521988" y="0"/>
                </a:lnTo>
                <a:lnTo>
                  <a:pt x="3521988" y="4954203"/>
                </a:lnTo>
                <a:lnTo>
                  <a:pt x="0" y="49542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TextBox 6"/>
          <p:cNvSpPr txBox="1"/>
          <p:nvPr/>
        </p:nvSpPr>
        <p:spPr>
          <a:xfrm>
            <a:off x="-1051809" y="630805"/>
            <a:ext cx="10427494" cy="1457325"/>
          </a:xfrm>
          <a:prstGeom prst="rect">
            <a:avLst/>
          </a:prstGeom>
        </p:spPr>
        <p:txBody>
          <a:bodyPr lIns="0" tIns="0" rIns="0" bIns="0" rtlCol="0" anchor="t">
            <a:spAutoFit/>
          </a:bodyPr>
          <a:lstStyle/>
          <a:p>
            <a:pPr algn="ctr">
              <a:lnSpc>
                <a:spcPts val="11519"/>
              </a:lnSpc>
            </a:pPr>
            <a:r>
              <a:rPr lang="en-US" sz="9600">
                <a:solidFill>
                  <a:srgbClr val="000000"/>
                </a:solidFill>
                <a:latin typeface="Corben"/>
                <a:ea typeface="Corben"/>
                <a:cs typeface="Corben"/>
                <a:sym typeface="Corben"/>
              </a:rPr>
              <a:t>Summary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ADBF3"/>
        </a:solidFill>
        <a:effectLst/>
      </p:bgPr>
    </p:bg>
    <p:spTree>
      <p:nvGrpSpPr>
        <p:cNvPr id="1" name=""/>
        <p:cNvGrpSpPr/>
        <p:nvPr/>
      </p:nvGrpSpPr>
      <p:grpSpPr>
        <a:xfrm>
          <a:off x="0" y="0"/>
          <a:ext cx="0" cy="0"/>
          <a:chOff x="0" y="0"/>
          <a:chExt cx="0" cy="0"/>
        </a:xfrm>
      </p:grpSpPr>
      <p:sp>
        <p:nvSpPr>
          <p:cNvPr id="2" name="Freeform 2"/>
          <p:cNvSpPr/>
          <p:nvPr/>
        </p:nvSpPr>
        <p:spPr>
          <a:xfrm>
            <a:off x="7542399" y="196698"/>
            <a:ext cx="10745601" cy="9846878"/>
          </a:xfrm>
          <a:custGeom>
            <a:avLst/>
            <a:gdLst/>
            <a:ahLst/>
            <a:cxnLst/>
            <a:rect l="l" t="t" r="r" b="b"/>
            <a:pathLst>
              <a:path w="10745601" h="9846878">
                <a:moveTo>
                  <a:pt x="0" y="0"/>
                </a:moveTo>
                <a:lnTo>
                  <a:pt x="10745601" y="0"/>
                </a:lnTo>
                <a:lnTo>
                  <a:pt x="10745601" y="9846878"/>
                </a:lnTo>
                <a:lnTo>
                  <a:pt x="0" y="98468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flipH="1">
            <a:off x="0" y="196698"/>
            <a:ext cx="7841639" cy="7185793"/>
          </a:xfrm>
          <a:custGeom>
            <a:avLst/>
            <a:gdLst/>
            <a:ahLst/>
            <a:cxnLst/>
            <a:rect l="l" t="t" r="r" b="b"/>
            <a:pathLst>
              <a:path w="7841639" h="7185793">
                <a:moveTo>
                  <a:pt x="7841639" y="0"/>
                </a:moveTo>
                <a:lnTo>
                  <a:pt x="0" y="0"/>
                </a:lnTo>
                <a:lnTo>
                  <a:pt x="0" y="7185792"/>
                </a:lnTo>
                <a:lnTo>
                  <a:pt x="7841639" y="7185792"/>
                </a:lnTo>
                <a:lnTo>
                  <a:pt x="784163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536887" y="2456325"/>
            <a:ext cx="6491035" cy="1333269"/>
          </a:xfrm>
          <a:prstGeom prst="rect">
            <a:avLst/>
          </a:prstGeom>
        </p:spPr>
        <p:txBody>
          <a:bodyPr lIns="0" tIns="0" rIns="0" bIns="0" rtlCol="0" anchor="t">
            <a:spAutoFit/>
          </a:bodyPr>
          <a:lstStyle/>
          <a:p>
            <a:pPr algn="ctr">
              <a:lnSpc>
                <a:spcPts val="3463"/>
              </a:lnSpc>
            </a:pPr>
            <a:r>
              <a:rPr lang="en-US" sz="2663">
                <a:solidFill>
                  <a:srgbClr val="000000"/>
                </a:solidFill>
                <a:latin typeface="Codec Pro"/>
                <a:ea typeface="Codec Pro"/>
                <a:cs typeface="Codec Pro"/>
                <a:sym typeface="Codec Pro"/>
              </a:rPr>
              <a:t>“Thank you so much for running this service. It's much appreciated by those who use it.”</a:t>
            </a:r>
          </a:p>
        </p:txBody>
      </p:sp>
      <p:sp>
        <p:nvSpPr>
          <p:cNvPr id="5" name="TextBox 5"/>
          <p:cNvSpPr txBox="1"/>
          <p:nvPr/>
        </p:nvSpPr>
        <p:spPr>
          <a:xfrm>
            <a:off x="8842998" y="1543582"/>
            <a:ext cx="8144403" cy="5698708"/>
          </a:xfrm>
          <a:prstGeom prst="rect">
            <a:avLst/>
          </a:prstGeom>
        </p:spPr>
        <p:txBody>
          <a:bodyPr lIns="0" tIns="0" rIns="0" bIns="0" rtlCol="0" anchor="t">
            <a:spAutoFit/>
          </a:bodyPr>
          <a:lstStyle/>
          <a:p>
            <a:pPr algn="ctr">
              <a:lnSpc>
                <a:spcPts val="3482"/>
              </a:lnSpc>
            </a:pPr>
            <a:r>
              <a:rPr lang="en-US" sz="2678">
                <a:solidFill>
                  <a:srgbClr val="000000"/>
                </a:solidFill>
                <a:latin typeface="Codec Pro"/>
                <a:ea typeface="Codec Pro"/>
                <a:cs typeface="Codec Pro"/>
                <a:sym typeface="Codec Pro"/>
              </a:rPr>
              <a:t>“The PNA service in its simplicity offers staff the chance to use a sounding board, safe in the knowledge that their challenges can stay confidentially in that room and they can say whatever they need to without fear of reprimand or action. It has been encouraging to see so many colleagues using the sessions go on to consider that they too would like to become PNAs as the service has had such value in their experience. Nursing continues to be a challenging career choice, especially in critical care and support should be available to those giving so much to others.”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ADBF3"/>
        </a:solidFill>
        <a:effectLst/>
      </p:bgPr>
    </p:bg>
    <p:spTree>
      <p:nvGrpSpPr>
        <p:cNvPr id="1" name=""/>
        <p:cNvGrpSpPr/>
        <p:nvPr/>
      </p:nvGrpSpPr>
      <p:grpSpPr>
        <a:xfrm>
          <a:off x="0" y="0"/>
          <a:ext cx="0" cy="0"/>
          <a:chOff x="0" y="0"/>
          <a:chExt cx="0" cy="0"/>
        </a:xfrm>
      </p:grpSpPr>
      <p:sp>
        <p:nvSpPr>
          <p:cNvPr id="2" name="Freeform 2"/>
          <p:cNvSpPr/>
          <p:nvPr/>
        </p:nvSpPr>
        <p:spPr>
          <a:xfrm>
            <a:off x="4583810" y="-502820"/>
            <a:ext cx="12109484" cy="14637837"/>
          </a:xfrm>
          <a:custGeom>
            <a:avLst/>
            <a:gdLst/>
            <a:ahLst/>
            <a:cxnLst/>
            <a:rect l="l" t="t" r="r" b="b"/>
            <a:pathLst>
              <a:path w="12109484" h="14637837">
                <a:moveTo>
                  <a:pt x="0" y="0"/>
                </a:moveTo>
                <a:lnTo>
                  <a:pt x="12109484" y="0"/>
                </a:lnTo>
                <a:lnTo>
                  <a:pt x="12109484" y="14637837"/>
                </a:lnTo>
                <a:lnTo>
                  <a:pt x="0" y="146378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3651623" y="1614932"/>
            <a:ext cx="3774283" cy="4827571"/>
          </a:xfrm>
          <a:custGeom>
            <a:avLst/>
            <a:gdLst/>
            <a:ahLst/>
            <a:cxnLst/>
            <a:rect l="l" t="t" r="r" b="b"/>
            <a:pathLst>
              <a:path w="3774283" h="4827571">
                <a:moveTo>
                  <a:pt x="0" y="0"/>
                </a:moveTo>
                <a:lnTo>
                  <a:pt x="3774283" y="0"/>
                </a:lnTo>
                <a:lnTo>
                  <a:pt x="3774283" y="4827571"/>
                </a:lnTo>
                <a:lnTo>
                  <a:pt x="0" y="482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567898" y="2951050"/>
            <a:ext cx="3623452" cy="4613192"/>
          </a:xfrm>
          <a:custGeom>
            <a:avLst/>
            <a:gdLst/>
            <a:ahLst/>
            <a:cxnLst/>
            <a:rect l="l" t="t" r="r" b="b"/>
            <a:pathLst>
              <a:path w="3623452" h="4613192">
                <a:moveTo>
                  <a:pt x="0" y="0"/>
                </a:moveTo>
                <a:lnTo>
                  <a:pt x="3623452" y="0"/>
                </a:lnTo>
                <a:lnTo>
                  <a:pt x="3623452" y="4613191"/>
                </a:lnTo>
                <a:lnTo>
                  <a:pt x="0" y="46131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3651623" y="4260419"/>
            <a:ext cx="3563119" cy="4600271"/>
          </a:xfrm>
          <a:custGeom>
            <a:avLst/>
            <a:gdLst/>
            <a:ahLst/>
            <a:cxnLst/>
            <a:rect l="l" t="t" r="r" b="b"/>
            <a:pathLst>
              <a:path w="3563119" h="4600271">
                <a:moveTo>
                  <a:pt x="0" y="0"/>
                </a:moveTo>
                <a:lnTo>
                  <a:pt x="3563118" y="0"/>
                </a:lnTo>
                <a:lnTo>
                  <a:pt x="3563118" y="4600271"/>
                </a:lnTo>
                <a:lnTo>
                  <a:pt x="0" y="46002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TextBox 6"/>
          <p:cNvSpPr txBox="1"/>
          <p:nvPr/>
        </p:nvSpPr>
        <p:spPr>
          <a:xfrm>
            <a:off x="8254428" y="4441671"/>
            <a:ext cx="5268069" cy="1422400"/>
          </a:xfrm>
          <a:prstGeom prst="rect">
            <a:avLst/>
          </a:prstGeom>
        </p:spPr>
        <p:txBody>
          <a:bodyPr lIns="0" tIns="0" rIns="0" bIns="0" rtlCol="0" anchor="t">
            <a:spAutoFit/>
          </a:bodyPr>
          <a:lstStyle/>
          <a:p>
            <a:pPr algn="ctr">
              <a:lnSpc>
                <a:spcPts val="10400"/>
              </a:lnSpc>
              <a:spcBef>
                <a:spcPct val="0"/>
              </a:spcBef>
            </a:pPr>
            <a:r>
              <a:rPr lang="en-US" sz="8000" b="1">
                <a:solidFill>
                  <a:srgbClr val="000000"/>
                </a:solidFill>
                <a:latin typeface="Codec Pro Bold"/>
                <a:ea typeface="Codec Pro Bold"/>
                <a:cs typeface="Codec Pro Bold"/>
                <a:sym typeface="Codec Pro Bold"/>
              </a:rPr>
              <a:t>Thank you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TextBox 2"/>
          <p:cNvSpPr txBox="1"/>
          <p:nvPr/>
        </p:nvSpPr>
        <p:spPr>
          <a:xfrm>
            <a:off x="1028700" y="806770"/>
            <a:ext cx="6426520" cy="1457325"/>
          </a:xfrm>
          <a:prstGeom prst="rect">
            <a:avLst/>
          </a:prstGeom>
        </p:spPr>
        <p:txBody>
          <a:bodyPr lIns="0" tIns="0" rIns="0" bIns="0" rtlCol="0" anchor="t">
            <a:spAutoFit/>
          </a:bodyPr>
          <a:lstStyle/>
          <a:p>
            <a:pPr algn="l">
              <a:lnSpc>
                <a:spcPts val="11519"/>
              </a:lnSpc>
            </a:pPr>
            <a:r>
              <a:rPr lang="en-US" sz="9600">
                <a:solidFill>
                  <a:srgbClr val="000000"/>
                </a:solidFill>
                <a:latin typeface="Corben"/>
                <a:ea typeface="Corben"/>
                <a:cs typeface="Corben"/>
                <a:sym typeface="Corben"/>
              </a:rPr>
              <a:t>References</a:t>
            </a:r>
          </a:p>
        </p:txBody>
      </p:sp>
      <p:graphicFrame>
        <p:nvGraphicFramePr>
          <p:cNvPr id="3" name="Table 3"/>
          <p:cNvGraphicFramePr>
            <a:graphicFrameLocks noGrp="1"/>
          </p:cNvGraphicFramePr>
          <p:nvPr/>
        </p:nvGraphicFramePr>
        <p:xfrm>
          <a:off x="8438927" y="1028700"/>
          <a:ext cx="8820373" cy="3676650"/>
        </p:xfrm>
        <a:graphic>
          <a:graphicData uri="http://schemas.openxmlformats.org/drawingml/2006/table">
            <a:tbl>
              <a:tblPr/>
              <a:tblGrid>
                <a:gridCol w="8820373">
                  <a:extLst>
                    <a:ext uri="{9D8B030D-6E8A-4147-A177-3AD203B41FA5}">
                      <a16:colId xmlns:a16="http://schemas.microsoft.com/office/drawing/2014/main" val="20000"/>
                    </a:ext>
                  </a:extLst>
                </a:gridCol>
              </a:tblGrid>
              <a:tr h="1659800">
                <a:tc>
                  <a:txBody>
                    <a:bodyPr/>
                    <a:lstStyle/>
                    <a:p>
                      <a:pPr algn="l">
                        <a:lnSpc>
                          <a:spcPts val="2800"/>
                        </a:lnSpc>
                        <a:defRPr/>
                      </a:pPr>
                      <a:r>
                        <a:rPr lang="en-US" sz="2000">
                          <a:solidFill>
                            <a:srgbClr val="000000"/>
                          </a:solidFill>
                          <a:latin typeface="Codec Pro"/>
                          <a:ea typeface="Codec Pro"/>
                          <a:cs typeface="Codec Pro"/>
                          <a:sym typeface="Codec Pro"/>
                        </a:rPr>
                        <a:t>Dall’Ora, C., Ball, J., Reinius, M. and Griffin, P. (2020) Burnout in nursing: a theoretical review. Human Resources for Health 18(41) Available from: https://doi.org/10.1186/s12960-020-00469-9</a:t>
                      </a:r>
                      <a:endParaRPr lang="en-US" sz="1100"/>
                    </a:p>
                  </a:txBody>
                  <a:tcPr marL="190500" marR="190500" marT="190500" marB="190500" anchor="ctr">
                    <a:lnL w="47625" cap="flat" cmpd="sng" algn="ctr">
                      <a:solidFill>
                        <a:srgbClr val="FFFDF7"/>
                      </a:solidFill>
                      <a:prstDash val="solid"/>
                      <a:round/>
                      <a:headEnd type="none" w="med" len="med"/>
                      <a:tailEnd type="none" w="med" len="med"/>
                    </a:lnL>
                    <a:lnR w="47625" cap="flat" cmpd="sng" algn="ctr">
                      <a:solidFill>
                        <a:srgbClr val="FFFDF7"/>
                      </a:solidFill>
                      <a:prstDash val="solid"/>
                      <a:round/>
                      <a:headEnd type="none" w="med" len="med"/>
                      <a:tailEnd type="none" w="med" len="med"/>
                    </a:lnR>
                    <a:lnT w="47625" cap="flat" cmpd="sng" algn="ctr">
                      <a:solidFill>
                        <a:srgbClr val="FFFDF7"/>
                      </a:solidFill>
                      <a:prstDash val="solid"/>
                      <a:round/>
                      <a:headEnd type="none" w="med" len="med"/>
                      <a:tailEnd type="none" w="med" len="med"/>
                    </a:lnT>
                    <a:lnB w="47625" cap="flat" cmpd="sng" algn="ctr">
                      <a:solidFill>
                        <a:srgbClr val="FFFDF7"/>
                      </a:solidFill>
                      <a:prstDash val="solid"/>
                      <a:round/>
                      <a:headEnd type="none" w="med" len="med"/>
                      <a:tailEnd type="none" w="med" len="med"/>
                    </a:lnB>
                  </a:tcPr>
                </a:tc>
                <a:extLst>
                  <a:ext uri="{0D108BD9-81ED-4DB2-BD59-A6C34878D82A}">
                    <a16:rowId xmlns:a16="http://schemas.microsoft.com/office/drawing/2014/main" val="10000"/>
                  </a:ext>
                </a:extLst>
              </a:tr>
              <a:tr h="2016850">
                <a:tc>
                  <a:txBody>
                    <a:bodyPr/>
                    <a:lstStyle/>
                    <a:p>
                      <a:pPr algn="l">
                        <a:lnSpc>
                          <a:spcPts val="2800"/>
                        </a:lnSpc>
                        <a:defRPr/>
                      </a:pPr>
                      <a:r>
                        <a:rPr lang="en-US" sz="2000">
                          <a:solidFill>
                            <a:srgbClr val="000000"/>
                          </a:solidFill>
                          <a:latin typeface="Codec Pro"/>
                          <a:ea typeface="Codec Pro"/>
                          <a:cs typeface="Codec Pro"/>
                          <a:sym typeface="Codec Pro"/>
                        </a:rPr>
                        <a:t>NHS England. (2021) Professional Nurse Advocate A-EQUIP model: a model of clinical supervision for nurses. Available from: https://www.england.nhs.uk/nursingmidwifery/delivering-the-nhsltp/professional-nurse-advocate/</a:t>
                      </a:r>
                      <a:endParaRPr lang="en-US" sz="1100"/>
                    </a:p>
                  </a:txBody>
                  <a:tcPr marL="190500" marR="190500" marT="190500" marB="190500" anchor="ctr">
                    <a:lnL w="47625" cap="flat" cmpd="sng" algn="ctr">
                      <a:solidFill>
                        <a:srgbClr val="FFFDF7"/>
                      </a:solidFill>
                      <a:prstDash val="solid"/>
                      <a:round/>
                      <a:headEnd type="none" w="med" len="med"/>
                      <a:tailEnd type="none" w="med" len="med"/>
                    </a:lnL>
                    <a:lnR w="47625" cap="flat" cmpd="sng" algn="ctr">
                      <a:solidFill>
                        <a:srgbClr val="FFFDF7"/>
                      </a:solidFill>
                      <a:prstDash val="solid"/>
                      <a:round/>
                      <a:headEnd type="none" w="med" len="med"/>
                      <a:tailEnd type="none" w="med" len="med"/>
                    </a:lnR>
                    <a:lnT w="47625" cap="flat" cmpd="sng" algn="ctr">
                      <a:solidFill>
                        <a:srgbClr val="FFFDF7"/>
                      </a:solidFill>
                      <a:prstDash val="solid"/>
                      <a:round/>
                      <a:headEnd type="none" w="med" len="med"/>
                      <a:tailEnd type="none" w="med" len="med"/>
                    </a:lnT>
                    <a:lnB w="47625" cap="flat" cmpd="sng" algn="ctr">
                      <a:solidFill>
                        <a:srgbClr val="FFFDF7"/>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Freeform 2"/>
          <p:cNvSpPr/>
          <p:nvPr/>
        </p:nvSpPr>
        <p:spPr>
          <a:xfrm>
            <a:off x="15920495" y="1204783"/>
            <a:ext cx="1401227" cy="1739672"/>
          </a:xfrm>
          <a:custGeom>
            <a:avLst/>
            <a:gdLst/>
            <a:ahLst/>
            <a:cxnLst/>
            <a:rect l="l" t="t" r="r" b="b"/>
            <a:pathLst>
              <a:path w="1401227" h="1739672">
                <a:moveTo>
                  <a:pt x="0" y="0"/>
                </a:moveTo>
                <a:lnTo>
                  <a:pt x="1401227" y="0"/>
                </a:lnTo>
                <a:lnTo>
                  <a:pt x="1401227" y="1739672"/>
                </a:lnTo>
                <a:lnTo>
                  <a:pt x="0" y="17396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9280476" y="1137130"/>
            <a:ext cx="1331640" cy="1739672"/>
          </a:xfrm>
          <a:custGeom>
            <a:avLst/>
            <a:gdLst/>
            <a:ahLst/>
            <a:cxnLst/>
            <a:rect l="l" t="t" r="r" b="b"/>
            <a:pathLst>
              <a:path w="1331640" h="1739672">
                <a:moveTo>
                  <a:pt x="0" y="0"/>
                </a:moveTo>
                <a:lnTo>
                  <a:pt x="1331640" y="0"/>
                </a:lnTo>
                <a:lnTo>
                  <a:pt x="1331640" y="1739672"/>
                </a:lnTo>
                <a:lnTo>
                  <a:pt x="0" y="17396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0991564" y="7399099"/>
            <a:ext cx="1347455" cy="1739672"/>
          </a:xfrm>
          <a:custGeom>
            <a:avLst/>
            <a:gdLst/>
            <a:ahLst/>
            <a:cxnLst/>
            <a:rect l="l" t="t" r="r" b="b"/>
            <a:pathLst>
              <a:path w="1347455" h="1739672">
                <a:moveTo>
                  <a:pt x="0" y="0"/>
                </a:moveTo>
                <a:lnTo>
                  <a:pt x="1347454" y="0"/>
                </a:lnTo>
                <a:lnTo>
                  <a:pt x="1347454" y="1739672"/>
                </a:lnTo>
                <a:lnTo>
                  <a:pt x="0" y="17396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2615376" y="7443862"/>
            <a:ext cx="1257314" cy="1694909"/>
          </a:xfrm>
          <a:custGeom>
            <a:avLst/>
            <a:gdLst/>
            <a:ahLst/>
            <a:cxnLst/>
            <a:rect l="l" t="t" r="r" b="b"/>
            <a:pathLst>
              <a:path w="1257314" h="1694909">
                <a:moveTo>
                  <a:pt x="0" y="0"/>
                </a:moveTo>
                <a:lnTo>
                  <a:pt x="1257315" y="0"/>
                </a:lnTo>
                <a:lnTo>
                  <a:pt x="1257315" y="1694909"/>
                </a:lnTo>
                <a:lnTo>
                  <a:pt x="0" y="16949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14263893" y="7361097"/>
            <a:ext cx="1373657" cy="1777674"/>
          </a:xfrm>
          <a:custGeom>
            <a:avLst/>
            <a:gdLst/>
            <a:ahLst/>
            <a:cxnLst/>
            <a:rect l="l" t="t" r="r" b="b"/>
            <a:pathLst>
              <a:path w="1373657" h="1777674">
                <a:moveTo>
                  <a:pt x="0" y="0"/>
                </a:moveTo>
                <a:lnTo>
                  <a:pt x="1373658" y="0"/>
                </a:lnTo>
                <a:lnTo>
                  <a:pt x="1373658" y="1777674"/>
                </a:lnTo>
                <a:lnTo>
                  <a:pt x="0" y="17776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7" name="Freeform 7"/>
          <p:cNvSpPr/>
          <p:nvPr/>
        </p:nvSpPr>
        <p:spPr>
          <a:xfrm>
            <a:off x="15986919" y="7380098"/>
            <a:ext cx="1268379" cy="1739672"/>
          </a:xfrm>
          <a:custGeom>
            <a:avLst/>
            <a:gdLst/>
            <a:ahLst/>
            <a:cxnLst/>
            <a:rect l="l" t="t" r="r" b="b"/>
            <a:pathLst>
              <a:path w="1268379" h="1739672">
                <a:moveTo>
                  <a:pt x="0" y="0"/>
                </a:moveTo>
                <a:lnTo>
                  <a:pt x="1268379" y="0"/>
                </a:lnTo>
                <a:lnTo>
                  <a:pt x="1268379" y="1739672"/>
                </a:lnTo>
                <a:lnTo>
                  <a:pt x="0" y="17396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8" name="Freeform 8"/>
          <p:cNvSpPr/>
          <p:nvPr/>
        </p:nvSpPr>
        <p:spPr>
          <a:xfrm>
            <a:off x="11002688" y="5318736"/>
            <a:ext cx="1325206" cy="1817615"/>
          </a:xfrm>
          <a:custGeom>
            <a:avLst/>
            <a:gdLst/>
            <a:ahLst/>
            <a:cxnLst/>
            <a:rect l="l" t="t" r="r" b="b"/>
            <a:pathLst>
              <a:path w="1325206" h="1817615">
                <a:moveTo>
                  <a:pt x="0" y="0"/>
                </a:moveTo>
                <a:lnTo>
                  <a:pt x="1325206" y="0"/>
                </a:lnTo>
                <a:lnTo>
                  <a:pt x="1325206" y="1817615"/>
                </a:lnTo>
                <a:lnTo>
                  <a:pt x="0" y="18176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9" name="Freeform 9"/>
          <p:cNvSpPr/>
          <p:nvPr/>
        </p:nvSpPr>
        <p:spPr>
          <a:xfrm>
            <a:off x="12599968" y="5441442"/>
            <a:ext cx="1288131" cy="1694909"/>
          </a:xfrm>
          <a:custGeom>
            <a:avLst/>
            <a:gdLst/>
            <a:ahLst/>
            <a:cxnLst/>
            <a:rect l="l" t="t" r="r" b="b"/>
            <a:pathLst>
              <a:path w="1288131" h="1694909">
                <a:moveTo>
                  <a:pt x="0" y="0"/>
                </a:moveTo>
                <a:lnTo>
                  <a:pt x="1288131" y="0"/>
                </a:lnTo>
                <a:lnTo>
                  <a:pt x="1288131" y="1694909"/>
                </a:lnTo>
                <a:lnTo>
                  <a:pt x="0" y="169490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0" name="Freeform 10"/>
          <p:cNvSpPr/>
          <p:nvPr/>
        </p:nvSpPr>
        <p:spPr>
          <a:xfrm>
            <a:off x="14314361" y="5441442"/>
            <a:ext cx="1272723" cy="1694909"/>
          </a:xfrm>
          <a:custGeom>
            <a:avLst/>
            <a:gdLst/>
            <a:ahLst/>
            <a:cxnLst/>
            <a:rect l="l" t="t" r="r" b="b"/>
            <a:pathLst>
              <a:path w="1272723" h="1694909">
                <a:moveTo>
                  <a:pt x="0" y="0"/>
                </a:moveTo>
                <a:lnTo>
                  <a:pt x="1272722" y="0"/>
                </a:lnTo>
                <a:lnTo>
                  <a:pt x="1272722" y="1694909"/>
                </a:lnTo>
                <a:lnTo>
                  <a:pt x="0" y="169490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1" name="Freeform 11"/>
          <p:cNvSpPr/>
          <p:nvPr/>
        </p:nvSpPr>
        <p:spPr>
          <a:xfrm>
            <a:off x="15980125" y="5441442"/>
            <a:ext cx="1281968" cy="1694909"/>
          </a:xfrm>
          <a:custGeom>
            <a:avLst/>
            <a:gdLst/>
            <a:ahLst/>
            <a:cxnLst/>
            <a:rect l="l" t="t" r="r" b="b"/>
            <a:pathLst>
              <a:path w="1281968" h="1694909">
                <a:moveTo>
                  <a:pt x="0" y="0"/>
                </a:moveTo>
                <a:lnTo>
                  <a:pt x="1281967" y="0"/>
                </a:lnTo>
                <a:lnTo>
                  <a:pt x="1281967" y="1694909"/>
                </a:lnTo>
                <a:lnTo>
                  <a:pt x="0" y="169490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12" name="Freeform 12"/>
          <p:cNvSpPr/>
          <p:nvPr/>
        </p:nvSpPr>
        <p:spPr>
          <a:xfrm>
            <a:off x="11016603" y="3422982"/>
            <a:ext cx="1297376" cy="1694909"/>
          </a:xfrm>
          <a:custGeom>
            <a:avLst/>
            <a:gdLst/>
            <a:ahLst/>
            <a:cxnLst/>
            <a:rect l="l" t="t" r="r" b="b"/>
            <a:pathLst>
              <a:path w="1297376" h="1694909">
                <a:moveTo>
                  <a:pt x="0" y="0"/>
                </a:moveTo>
                <a:lnTo>
                  <a:pt x="1297376" y="0"/>
                </a:lnTo>
                <a:lnTo>
                  <a:pt x="1297376" y="1694909"/>
                </a:lnTo>
                <a:lnTo>
                  <a:pt x="0" y="1694909"/>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13" name="Freeform 13"/>
          <p:cNvSpPr/>
          <p:nvPr/>
        </p:nvSpPr>
        <p:spPr>
          <a:xfrm>
            <a:off x="12551916" y="3313794"/>
            <a:ext cx="1384234" cy="1804097"/>
          </a:xfrm>
          <a:custGeom>
            <a:avLst/>
            <a:gdLst/>
            <a:ahLst/>
            <a:cxnLst/>
            <a:rect l="l" t="t" r="r" b="b"/>
            <a:pathLst>
              <a:path w="1384234" h="1804097">
                <a:moveTo>
                  <a:pt x="0" y="0"/>
                </a:moveTo>
                <a:lnTo>
                  <a:pt x="1384235" y="0"/>
                </a:lnTo>
                <a:lnTo>
                  <a:pt x="1384235" y="1804097"/>
                </a:lnTo>
                <a:lnTo>
                  <a:pt x="0" y="1804097"/>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14" name="Freeform 14"/>
          <p:cNvSpPr/>
          <p:nvPr/>
        </p:nvSpPr>
        <p:spPr>
          <a:xfrm>
            <a:off x="14216893" y="3313794"/>
            <a:ext cx="1467658" cy="1793805"/>
          </a:xfrm>
          <a:custGeom>
            <a:avLst/>
            <a:gdLst/>
            <a:ahLst/>
            <a:cxnLst/>
            <a:rect l="l" t="t" r="r" b="b"/>
            <a:pathLst>
              <a:path w="1467658" h="1793805">
                <a:moveTo>
                  <a:pt x="0" y="0"/>
                </a:moveTo>
                <a:lnTo>
                  <a:pt x="1467658" y="0"/>
                </a:lnTo>
                <a:lnTo>
                  <a:pt x="1467658" y="1793805"/>
                </a:lnTo>
                <a:lnTo>
                  <a:pt x="0" y="179380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GB"/>
          </a:p>
        </p:txBody>
      </p:sp>
      <p:sp>
        <p:nvSpPr>
          <p:cNvPr id="15" name="Freeform 15"/>
          <p:cNvSpPr/>
          <p:nvPr/>
        </p:nvSpPr>
        <p:spPr>
          <a:xfrm>
            <a:off x="15947444" y="3313794"/>
            <a:ext cx="1347329" cy="1829706"/>
          </a:xfrm>
          <a:custGeom>
            <a:avLst/>
            <a:gdLst/>
            <a:ahLst/>
            <a:cxnLst/>
            <a:rect l="l" t="t" r="r" b="b"/>
            <a:pathLst>
              <a:path w="1347329" h="1829706">
                <a:moveTo>
                  <a:pt x="0" y="0"/>
                </a:moveTo>
                <a:lnTo>
                  <a:pt x="1347329" y="0"/>
                </a:lnTo>
                <a:lnTo>
                  <a:pt x="1347329" y="1829706"/>
                </a:lnTo>
                <a:lnTo>
                  <a:pt x="0" y="1829706"/>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GB"/>
          </a:p>
        </p:txBody>
      </p:sp>
      <p:sp>
        <p:nvSpPr>
          <p:cNvPr id="16" name="Freeform 16"/>
          <p:cNvSpPr/>
          <p:nvPr/>
        </p:nvSpPr>
        <p:spPr>
          <a:xfrm>
            <a:off x="10976502" y="1028700"/>
            <a:ext cx="1377578" cy="1812603"/>
          </a:xfrm>
          <a:custGeom>
            <a:avLst/>
            <a:gdLst/>
            <a:ahLst/>
            <a:cxnLst/>
            <a:rect l="l" t="t" r="r" b="b"/>
            <a:pathLst>
              <a:path w="1377578" h="1812603">
                <a:moveTo>
                  <a:pt x="0" y="0"/>
                </a:moveTo>
                <a:lnTo>
                  <a:pt x="1377578" y="0"/>
                </a:lnTo>
                <a:lnTo>
                  <a:pt x="1377578" y="1812603"/>
                </a:lnTo>
                <a:lnTo>
                  <a:pt x="0" y="181260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GB"/>
          </a:p>
        </p:txBody>
      </p:sp>
      <p:sp>
        <p:nvSpPr>
          <p:cNvPr id="17" name="Freeform 17"/>
          <p:cNvSpPr/>
          <p:nvPr/>
        </p:nvSpPr>
        <p:spPr>
          <a:xfrm>
            <a:off x="12550662" y="1159512"/>
            <a:ext cx="1386744" cy="1694909"/>
          </a:xfrm>
          <a:custGeom>
            <a:avLst/>
            <a:gdLst/>
            <a:ahLst/>
            <a:cxnLst/>
            <a:rect l="l" t="t" r="r" b="b"/>
            <a:pathLst>
              <a:path w="1386744" h="1694909">
                <a:moveTo>
                  <a:pt x="0" y="0"/>
                </a:moveTo>
                <a:lnTo>
                  <a:pt x="1386743" y="0"/>
                </a:lnTo>
                <a:lnTo>
                  <a:pt x="1386743" y="1694909"/>
                </a:lnTo>
                <a:lnTo>
                  <a:pt x="0" y="1694909"/>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GB"/>
          </a:p>
        </p:txBody>
      </p:sp>
      <p:sp>
        <p:nvSpPr>
          <p:cNvPr id="18" name="Freeform 18"/>
          <p:cNvSpPr/>
          <p:nvPr/>
        </p:nvSpPr>
        <p:spPr>
          <a:xfrm>
            <a:off x="14260424" y="1114749"/>
            <a:ext cx="1380596" cy="1829706"/>
          </a:xfrm>
          <a:custGeom>
            <a:avLst/>
            <a:gdLst/>
            <a:ahLst/>
            <a:cxnLst/>
            <a:rect l="l" t="t" r="r" b="b"/>
            <a:pathLst>
              <a:path w="1380596" h="1829706">
                <a:moveTo>
                  <a:pt x="0" y="0"/>
                </a:moveTo>
                <a:lnTo>
                  <a:pt x="1380596" y="0"/>
                </a:lnTo>
                <a:lnTo>
                  <a:pt x="1380596" y="1829706"/>
                </a:lnTo>
                <a:lnTo>
                  <a:pt x="0" y="1829706"/>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GB"/>
          </a:p>
        </p:txBody>
      </p:sp>
      <p:graphicFrame>
        <p:nvGraphicFramePr>
          <p:cNvPr id="19" name="Table 19"/>
          <p:cNvGraphicFramePr>
            <a:graphicFrameLocks noGrp="1"/>
          </p:cNvGraphicFramePr>
          <p:nvPr/>
        </p:nvGraphicFramePr>
        <p:xfrm>
          <a:off x="1028700" y="4605020"/>
          <a:ext cx="8118053" cy="4533752"/>
        </p:xfrm>
        <a:graphic>
          <a:graphicData uri="http://schemas.openxmlformats.org/drawingml/2006/table">
            <a:tbl>
              <a:tblPr/>
              <a:tblGrid>
                <a:gridCol w="8118053">
                  <a:extLst>
                    <a:ext uri="{9D8B030D-6E8A-4147-A177-3AD203B41FA5}">
                      <a16:colId xmlns:a16="http://schemas.microsoft.com/office/drawing/2014/main" val="20000"/>
                    </a:ext>
                  </a:extLst>
                </a:gridCol>
              </a:tblGrid>
              <a:tr h="1133438">
                <a:tc>
                  <a:txBody>
                    <a:bodyPr/>
                    <a:lstStyle/>
                    <a:p>
                      <a:pPr marL="518160" lvl="1" indent="-259080" algn="l">
                        <a:lnSpc>
                          <a:spcPts val="3359"/>
                        </a:lnSpc>
                        <a:buFont typeface="Arial"/>
                        <a:buChar char="•"/>
                        <a:defRPr/>
                      </a:pPr>
                      <a:r>
                        <a:rPr lang="en-US" sz="2400">
                          <a:solidFill>
                            <a:srgbClr val="000000"/>
                          </a:solidFill>
                          <a:latin typeface="Codec Pro"/>
                          <a:ea typeface="Codec Pro"/>
                          <a:cs typeface="Codec Pro"/>
                          <a:sym typeface="Codec Pro"/>
                        </a:rPr>
                        <a:t>7 Units (2 sites) approx 105 beds</a:t>
                      </a:r>
                      <a:endParaRPr lang="en-US" sz="1100"/>
                    </a:p>
                  </a:txBody>
                  <a:tcPr marL="0" marR="0" marT="0" marB="0" anchor="ctr">
                    <a:lnL w="47625" cap="flat" cmpd="sng" algn="ctr">
                      <a:solidFill>
                        <a:srgbClr val="FFFDF7"/>
                      </a:solidFill>
                      <a:prstDash val="solid"/>
                      <a:round/>
                      <a:headEnd type="none" w="med" len="med"/>
                      <a:tailEnd type="none" w="med" len="med"/>
                    </a:lnL>
                    <a:lnR w="47625" cap="flat" cmpd="sng" algn="ctr">
                      <a:solidFill>
                        <a:srgbClr val="FFFDF7"/>
                      </a:solidFill>
                      <a:prstDash val="solid"/>
                      <a:round/>
                      <a:headEnd type="none" w="med" len="med"/>
                      <a:tailEnd type="none" w="med" len="med"/>
                    </a:lnR>
                    <a:lnT w="47625" cap="flat" cmpd="sng" algn="ctr">
                      <a:solidFill>
                        <a:srgbClr val="FFFDF7"/>
                      </a:solidFill>
                      <a:prstDash val="solid"/>
                      <a:round/>
                      <a:headEnd type="none" w="med" len="med"/>
                      <a:tailEnd type="none" w="med" len="med"/>
                    </a:lnT>
                    <a:lnB w="47625" cap="flat" cmpd="sng" algn="ctr">
                      <a:solidFill>
                        <a:srgbClr val="FFFDF7"/>
                      </a:solidFill>
                      <a:prstDash val="solid"/>
                      <a:round/>
                      <a:headEnd type="none" w="med" len="med"/>
                      <a:tailEnd type="none" w="med" len="med"/>
                    </a:lnB>
                  </a:tcPr>
                </a:tc>
                <a:extLst>
                  <a:ext uri="{0D108BD9-81ED-4DB2-BD59-A6C34878D82A}">
                    <a16:rowId xmlns:a16="http://schemas.microsoft.com/office/drawing/2014/main" val="10000"/>
                  </a:ext>
                </a:extLst>
              </a:tr>
              <a:tr h="1133438">
                <a:tc>
                  <a:txBody>
                    <a:bodyPr/>
                    <a:lstStyle/>
                    <a:p>
                      <a:pPr marL="518160" lvl="1" indent="-259080" algn="l">
                        <a:lnSpc>
                          <a:spcPts val="3359"/>
                        </a:lnSpc>
                        <a:buFont typeface="Arial"/>
                        <a:buChar char="•"/>
                        <a:defRPr/>
                      </a:pPr>
                      <a:r>
                        <a:rPr lang="en-US" sz="2400">
                          <a:solidFill>
                            <a:srgbClr val="000000"/>
                          </a:solidFill>
                          <a:latin typeface="Codec Pro"/>
                          <a:ea typeface="Codec Pro"/>
                          <a:cs typeface="Codec Pro"/>
                          <a:sym typeface="Codec Pro"/>
                        </a:rPr>
                        <a:t>Approx 570 staff bands 2 - 7 </a:t>
                      </a:r>
                      <a:endParaRPr lang="en-US" sz="1100"/>
                    </a:p>
                  </a:txBody>
                  <a:tcPr marL="0" marR="0" marT="0" marB="0" anchor="ctr">
                    <a:lnL w="47625" cap="flat" cmpd="sng" algn="ctr">
                      <a:solidFill>
                        <a:srgbClr val="FFFDF7"/>
                      </a:solidFill>
                      <a:prstDash val="solid"/>
                      <a:round/>
                      <a:headEnd type="none" w="med" len="med"/>
                      <a:tailEnd type="none" w="med" len="med"/>
                    </a:lnL>
                    <a:lnR w="47625" cap="flat" cmpd="sng" algn="ctr">
                      <a:solidFill>
                        <a:srgbClr val="FFFDF7"/>
                      </a:solidFill>
                      <a:prstDash val="solid"/>
                      <a:round/>
                      <a:headEnd type="none" w="med" len="med"/>
                      <a:tailEnd type="none" w="med" len="med"/>
                    </a:lnR>
                    <a:lnT w="47625" cap="flat" cmpd="sng" algn="ctr">
                      <a:solidFill>
                        <a:srgbClr val="FFFDF7"/>
                      </a:solidFill>
                      <a:prstDash val="solid"/>
                      <a:round/>
                      <a:headEnd type="none" w="med" len="med"/>
                      <a:tailEnd type="none" w="med" len="med"/>
                    </a:lnT>
                    <a:lnB w="47625" cap="flat" cmpd="sng" algn="ctr">
                      <a:solidFill>
                        <a:srgbClr val="FFFDF7"/>
                      </a:solidFill>
                      <a:prstDash val="solid"/>
                      <a:round/>
                      <a:headEnd type="none" w="med" len="med"/>
                      <a:tailEnd type="none" w="med" len="med"/>
                    </a:lnB>
                  </a:tcPr>
                </a:tc>
                <a:extLst>
                  <a:ext uri="{0D108BD9-81ED-4DB2-BD59-A6C34878D82A}">
                    <a16:rowId xmlns:a16="http://schemas.microsoft.com/office/drawing/2014/main" val="10001"/>
                  </a:ext>
                </a:extLst>
              </a:tr>
              <a:tr h="1133438">
                <a:tc>
                  <a:txBody>
                    <a:bodyPr/>
                    <a:lstStyle/>
                    <a:p>
                      <a:pPr marL="518160" lvl="1" indent="-259080" algn="l">
                        <a:lnSpc>
                          <a:spcPts val="3359"/>
                        </a:lnSpc>
                        <a:buFont typeface="Arial"/>
                        <a:buChar char="•"/>
                        <a:defRPr/>
                      </a:pPr>
                      <a:r>
                        <a:rPr lang="en-US" sz="2400">
                          <a:solidFill>
                            <a:srgbClr val="000000"/>
                          </a:solidFill>
                          <a:latin typeface="Codec Pro"/>
                          <a:ea typeface="Codec Pro"/>
                          <a:cs typeface="Codec Pro"/>
                          <a:sym typeface="Codec Pro"/>
                        </a:rPr>
                        <a:t>2021 - 2023 - 13 critical care nurses trained PNAs </a:t>
                      </a:r>
                      <a:endParaRPr lang="en-US" sz="1100"/>
                    </a:p>
                  </a:txBody>
                  <a:tcPr marL="0" marR="0" marT="0" marB="0" anchor="ctr">
                    <a:lnL w="47625" cap="flat" cmpd="sng" algn="ctr">
                      <a:solidFill>
                        <a:srgbClr val="FFFDF7"/>
                      </a:solidFill>
                      <a:prstDash val="solid"/>
                      <a:round/>
                      <a:headEnd type="none" w="med" len="med"/>
                      <a:tailEnd type="none" w="med" len="med"/>
                    </a:lnL>
                    <a:lnR w="47625" cap="flat" cmpd="sng" algn="ctr">
                      <a:solidFill>
                        <a:srgbClr val="FFFDF7"/>
                      </a:solidFill>
                      <a:prstDash val="solid"/>
                      <a:round/>
                      <a:headEnd type="none" w="med" len="med"/>
                      <a:tailEnd type="none" w="med" len="med"/>
                    </a:lnR>
                    <a:lnT w="47625" cap="flat" cmpd="sng" algn="ctr">
                      <a:solidFill>
                        <a:srgbClr val="FFFDF7"/>
                      </a:solidFill>
                      <a:prstDash val="solid"/>
                      <a:round/>
                      <a:headEnd type="none" w="med" len="med"/>
                      <a:tailEnd type="none" w="med" len="med"/>
                    </a:lnT>
                    <a:lnB w="47625" cap="flat" cmpd="sng" algn="ctr">
                      <a:solidFill>
                        <a:srgbClr val="FFFDF7"/>
                      </a:solidFill>
                      <a:prstDash val="solid"/>
                      <a:round/>
                      <a:headEnd type="none" w="med" len="med"/>
                      <a:tailEnd type="none" w="med" len="med"/>
                    </a:lnB>
                  </a:tcPr>
                </a:tc>
                <a:extLst>
                  <a:ext uri="{0D108BD9-81ED-4DB2-BD59-A6C34878D82A}">
                    <a16:rowId xmlns:a16="http://schemas.microsoft.com/office/drawing/2014/main" val="10002"/>
                  </a:ext>
                </a:extLst>
              </a:tr>
              <a:tr h="1133438">
                <a:tc>
                  <a:txBody>
                    <a:bodyPr/>
                    <a:lstStyle/>
                    <a:p>
                      <a:pPr marL="518160" lvl="1" indent="-259080" algn="l">
                        <a:lnSpc>
                          <a:spcPts val="3359"/>
                        </a:lnSpc>
                        <a:buFont typeface="Arial"/>
                        <a:buChar char="•"/>
                        <a:defRPr/>
                      </a:pPr>
                      <a:r>
                        <a:rPr lang="en-US" sz="2400">
                          <a:solidFill>
                            <a:srgbClr val="000000"/>
                          </a:solidFill>
                          <a:latin typeface="Codec Pro"/>
                          <a:ea typeface="Codec Pro"/>
                          <a:cs typeface="Codec Pro"/>
                          <a:sym typeface="Codec Pro"/>
                        </a:rPr>
                        <a:t>2024 - 4 critical care nurses recently completed PNA training</a:t>
                      </a:r>
                      <a:endParaRPr lang="en-US" sz="1100"/>
                    </a:p>
                  </a:txBody>
                  <a:tcPr marL="0" marR="0" marT="0" marB="0" anchor="ctr">
                    <a:lnL w="47625" cap="flat" cmpd="sng" algn="ctr">
                      <a:solidFill>
                        <a:srgbClr val="FFFDF7"/>
                      </a:solidFill>
                      <a:prstDash val="solid"/>
                      <a:round/>
                      <a:headEnd type="none" w="med" len="med"/>
                      <a:tailEnd type="none" w="med" len="med"/>
                    </a:lnL>
                    <a:lnR w="47625" cap="flat" cmpd="sng" algn="ctr">
                      <a:solidFill>
                        <a:srgbClr val="FFFDF7"/>
                      </a:solidFill>
                      <a:prstDash val="solid"/>
                      <a:round/>
                      <a:headEnd type="none" w="med" len="med"/>
                      <a:tailEnd type="none" w="med" len="med"/>
                    </a:lnR>
                    <a:lnT w="47625" cap="flat" cmpd="sng" algn="ctr">
                      <a:solidFill>
                        <a:srgbClr val="FFFDF7"/>
                      </a:solidFill>
                      <a:prstDash val="solid"/>
                      <a:round/>
                      <a:headEnd type="none" w="med" len="med"/>
                      <a:tailEnd type="none" w="med" len="med"/>
                    </a:lnT>
                    <a:lnB w="47625" cap="flat" cmpd="sng" algn="ctr">
                      <a:solidFill>
                        <a:srgbClr val="FFFDF7"/>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 name="Freeform 20"/>
          <p:cNvSpPr/>
          <p:nvPr/>
        </p:nvSpPr>
        <p:spPr>
          <a:xfrm>
            <a:off x="9253950" y="5318736"/>
            <a:ext cx="1384692" cy="1817615"/>
          </a:xfrm>
          <a:custGeom>
            <a:avLst/>
            <a:gdLst/>
            <a:ahLst/>
            <a:cxnLst/>
            <a:rect l="l" t="t" r="r" b="b"/>
            <a:pathLst>
              <a:path w="1384692" h="1817615">
                <a:moveTo>
                  <a:pt x="0" y="0"/>
                </a:moveTo>
                <a:lnTo>
                  <a:pt x="1384692" y="0"/>
                </a:lnTo>
                <a:lnTo>
                  <a:pt x="1384692" y="1817615"/>
                </a:lnTo>
                <a:lnTo>
                  <a:pt x="0" y="1817615"/>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GB"/>
          </a:p>
        </p:txBody>
      </p:sp>
      <p:sp>
        <p:nvSpPr>
          <p:cNvPr id="21" name="Freeform 21"/>
          <p:cNvSpPr/>
          <p:nvPr/>
        </p:nvSpPr>
        <p:spPr>
          <a:xfrm>
            <a:off x="9253950" y="7316808"/>
            <a:ext cx="1384692" cy="1821963"/>
          </a:xfrm>
          <a:custGeom>
            <a:avLst/>
            <a:gdLst/>
            <a:ahLst/>
            <a:cxnLst/>
            <a:rect l="l" t="t" r="r" b="b"/>
            <a:pathLst>
              <a:path w="1384692" h="1821963">
                <a:moveTo>
                  <a:pt x="0" y="0"/>
                </a:moveTo>
                <a:lnTo>
                  <a:pt x="1384692" y="0"/>
                </a:lnTo>
                <a:lnTo>
                  <a:pt x="1384692" y="1821963"/>
                </a:lnTo>
                <a:lnTo>
                  <a:pt x="0" y="1821963"/>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GB"/>
          </a:p>
        </p:txBody>
      </p:sp>
      <p:sp>
        <p:nvSpPr>
          <p:cNvPr id="22" name="TextBox 22"/>
          <p:cNvSpPr txBox="1"/>
          <p:nvPr/>
        </p:nvSpPr>
        <p:spPr>
          <a:xfrm>
            <a:off x="1028700" y="816295"/>
            <a:ext cx="7889826" cy="2390775"/>
          </a:xfrm>
          <a:prstGeom prst="rect">
            <a:avLst/>
          </a:prstGeom>
        </p:spPr>
        <p:txBody>
          <a:bodyPr lIns="0" tIns="0" rIns="0" bIns="0" rtlCol="0" anchor="t">
            <a:spAutoFit/>
          </a:bodyPr>
          <a:lstStyle/>
          <a:p>
            <a:pPr algn="l">
              <a:lnSpc>
                <a:spcPts val="9480"/>
              </a:lnSpc>
            </a:pPr>
            <a:r>
              <a:rPr lang="en-US" sz="7900">
                <a:solidFill>
                  <a:srgbClr val="000000"/>
                </a:solidFill>
                <a:latin typeface="Corben"/>
                <a:ea typeface="Corben"/>
                <a:cs typeface="Corben"/>
                <a:sym typeface="Corben"/>
              </a:rPr>
              <a:t>PNA Service in Critical Care</a:t>
            </a:r>
          </a:p>
        </p:txBody>
      </p:sp>
      <p:sp>
        <p:nvSpPr>
          <p:cNvPr id="23" name="TextBox 23"/>
          <p:cNvSpPr txBox="1"/>
          <p:nvPr/>
        </p:nvSpPr>
        <p:spPr>
          <a:xfrm>
            <a:off x="1028700" y="3690534"/>
            <a:ext cx="8541275" cy="571500"/>
          </a:xfrm>
          <a:prstGeom prst="rect">
            <a:avLst/>
          </a:prstGeom>
        </p:spPr>
        <p:txBody>
          <a:bodyPr lIns="0" tIns="0" rIns="0" bIns="0" rtlCol="0" anchor="t">
            <a:spAutoFit/>
          </a:bodyPr>
          <a:lstStyle/>
          <a:p>
            <a:pPr algn="l">
              <a:lnSpc>
                <a:spcPts val="4200"/>
              </a:lnSpc>
            </a:pPr>
            <a:r>
              <a:rPr lang="en-US" sz="3000">
                <a:solidFill>
                  <a:srgbClr val="000000"/>
                </a:solidFill>
                <a:latin typeface="Codec Pro"/>
                <a:ea typeface="Codec Pro"/>
                <a:cs typeface="Codec Pro"/>
                <a:sym typeface="Codec Pro"/>
              </a:rPr>
              <a:t>The Reach</a:t>
            </a:r>
          </a:p>
        </p:txBody>
      </p:sp>
      <p:sp>
        <p:nvSpPr>
          <p:cNvPr id="24" name="Freeform 24"/>
          <p:cNvSpPr/>
          <p:nvPr/>
        </p:nvSpPr>
        <p:spPr>
          <a:xfrm>
            <a:off x="9257851" y="3373197"/>
            <a:ext cx="1376889" cy="1777674"/>
          </a:xfrm>
          <a:custGeom>
            <a:avLst/>
            <a:gdLst/>
            <a:ahLst/>
            <a:cxnLst/>
            <a:rect l="l" t="t" r="r" b="b"/>
            <a:pathLst>
              <a:path w="1376889" h="1777674">
                <a:moveTo>
                  <a:pt x="0" y="0"/>
                </a:moveTo>
                <a:lnTo>
                  <a:pt x="1376890" y="0"/>
                </a:lnTo>
                <a:lnTo>
                  <a:pt x="1376890" y="1777674"/>
                </a:lnTo>
                <a:lnTo>
                  <a:pt x="0" y="1777674"/>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Freeform 2"/>
          <p:cNvSpPr/>
          <p:nvPr/>
        </p:nvSpPr>
        <p:spPr>
          <a:xfrm>
            <a:off x="1106358" y="-714825"/>
            <a:ext cx="15671569" cy="14360856"/>
          </a:xfrm>
          <a:custGeom>
            <a:avLst/>
            <a:gdLst/>
            <a:ahLst/>
            <a:cxnLst/>
            <a:rect l="l" t="t" r="r" b="b"/>
            <a:pathLst>
              <a:path w="15671569" h="14360856">
                <a:moveTo>
                  <a:pt x="0" y="0"/>
                </a:moveTo>
                <a:lnTo>
                  <a:pt x="15671569" y="0"/>
                </a:lnTo>
                <a:lnTo>
                  <a:pt x="15671569" y="14360856"/>
                </a:lnTo>
                <a:lnTo>
                  <a:pt x="0" y="143608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3535476" y="5081190"/>
            <a:ext cx="3956416" cy="5205810"/>
          </a:xfrm>
          <a:custGeom>
            <a:avLst/>
            <a:gdLst/>
            <a:ahLst/>
            <a:cxnLst/>
            <a:rect l="l" t="t" r="r" b="b"/>
            <a:pathLst>
              <a:path w="3956416" h="5205810">
                <a:moveTo>
                  <a:pt x="0" y="0"/>
                </a:moveTo>
                <a:lnTo>
                  <a:pt x="3956416" y="0"/>
                </a:lnTo>
                <a:lnTo>
                  <a:pt x="3956416" y="5205810"/>
                </a:lnTo>
                <a:lnTo>
                  <a:pt x="0" y="5205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754671" y="5273731"/>
            <a:ext cx="3965040" cy="5013269"/>
          </a:xfrm>
          <a:custGeom>
            <a:avLst/>
            <a:gdLst/>
            <a:ahLst/>
            <a:cxnLst/>
            <a:rect l="l" t="t" r="r" b="b"/>
            <a:pathLst>
              <a:path w="3965040" h="5013269">
                <a:moveTo>
                  <a:pt x="0" y="0"/>
                </a:moveTo>
                <a:lnTo>
                  <a:pt x="3965040" y="0"/>
                </a:lnTo>
                <a:lnTo>
                  <a:pt x="3965040" y="5013269"/>
                </a:lnTo>
                <a:lnTo>
                  <a:pt x="0" y="50132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5" name="Group 5"/>
          <p:cNvGrpSpPr/>
          <p:nvPr/>
        </p:nvGrpSpPr>
        <p:grpSpPr>
          <a:xfrm>
            <a:off x="4719711" y="5635588"/>
            <a:ext cx="8892483" cy="1515521"/>
            <a:chOff x="0" y="0"/>
            <a:chExt cx="2342053" cy="399149"/>
          </a:xfrm>
        </p:grpSpPr>
        <p:sp>
          <p:nvSpPr>
            <p:cNvPr id="6" name="Freeform 6"/>
            <p:cNvSpPr/>
            <p:nvPr/>
          </p:nvSpPr>
          <p:spPr>
            <a:xfrm>
              <a:off x="0" y="0"/>
              <a:ext cx="2342053" cy="399149"/>
            </a:xfrm>
            <a:custGeom>
              <a:avLst/>
              <a:gdLst/>
              <a:ahLst/>
              <a:cxnLst/>
              <a:rect l="l" t="t" r="r" b="b"/>
              <a:pathLst>
                <a:path w="2342053" h="399149">
                  <a:moveTo>
                    <a:pt x="44401" y="0"/>
                  </a:moveTo>
                  <a:lnTo>
                    <a:pt x="2297652" y="0"/>
                  </a:lnTo>
                  <a:cubicBezTo>
                    <a:pt x="2309428" y="0"/>
                    <a:pt x="2320721" y="4678"/>
                    <a:pt x="2329048" y="13005"/>
                  </a:cubicBezTo>
                  <a:cubicBezTo>
                    <a:pt x="2337375" y="21332"/>
                    <a:pt x="2342053" y="32625"/>
                    <a:pt x="2342053" y="44401"/>
                  </a:cubicBezTo>
                  <a:lnTo>
                    <a:pt x="2342053" y="354748"/>
                  </a:lnTo>
                  <a:cubicBezTo>
                    <a:pt x="2342053" y="379270"/>
                    <a:pt x="2322174" y="399149"/>
                    <a:pt x="2297652" y="399149"/>
                  </a:cubicBezTo>
                  <a:lnTo>
                    <a:pt x="44401" y="399149"/>
                  </a:lnTo>
                  <a:cubicBezTo>
                    <a:pt x="19879" y="399149"/>
                    <a:pt x="0" y="379270"/>
                    <a:pt x="0" y="354748"/>
                  </a:cubicBezTo>
                  <a:lnTo>
                    <a:pt x="0" y="44401"/>
                  </a:lnTo>
                  <a:cubicBezTo>
                    <a:pt x="0" y="19879"/>
                    <a:pt x="19879" y="0"/>
                    <a:pt x="44401" y="0"/>
                  </a:cubicBezTo>
                  <a:close/>
                </a:path>
              </a:pathLst>
            </a:custGeom>
            <a:solidFill>
              <a:srgbClr val="009490"/>
            </a:solidFill>
          </p:spPr>
          <p:txBody>
            <a:bodyPr/>
            <a:lstStyle/>
            <a:p>
              <a:endParaRPr lang="en-GB"/>
            </a:p>
          </p:txBody>
        </p:sp>
        <p:sp>
          <p:nvSpPr>
            <p:cNvPr id="7" name="TextBox 7"/>
            <p:cNvSpPr txBox="1"/>
            <p:nvPr/>
          </p:nvSpPr>
          <p:spPr>
            <a:xfrm>
              <a:off x="0" y="-85725"/>
              <a:ext cx="2342053" cy="484874"/>
            </a:xfrm>
            <a:prstGeom prst="rect">
              <a:avLst/>
            </a:prstGeom>
          </p:spPr>
          <p:txBody>
            <a:bodyPr lIns="50800" tIns="50800" rIns="50800" bIns="50800" rtlCol="0" anchor="ctr"/>
            <a:lstStyle/>
            <a:p>
              <a:pPr algn="ctr">
                <a:lnSpc>
                  <a:spcPts val="3900"/>
                </a:lnSpc>
              </a:pPr>
              <a:r>
                <a:rPr lang="en-US" sz="3000" b="1">
                  <a:solidFill>
                    <a:srgbClr val="FFFFFF"/>
                  </a:solidFill>
                  <a:latin typeface="Codec Pro Bold"/>
                  <a:ea typeface="Codec Pro Bold"/>
                  <a:cs typeface="Codec Pro Bold"/>
                  <a:sym typeface="Codec Pro Bold"/>
                </a:rPr>
                <a:t>Building awareness</a:t>
              </a:r>
            </a:p>
          </p:txBody>
        </p:sp>
      </p:grpSp>
      <p:sp>
        <p:nvSpPr>
          <p:cNvPr id="8" name="TextBox 8"/>
          <p:cNvSpPr txBox="1"/>
          <p:nvPr/>
        </p:nvSpPr>
        <p:spPr>
          <a:xfrm>
            <a:off x="3785682" y="1879446"/>
            <a:ext cx="10293870" cy="2419350"/>
          </a:xfrm>
          <a:prstGeom prst="rect">
            <a:avLst/>
          </a:prstGeom>
        </p:spPr>
        <p:txBody>
          <a:bodyPr lIns="0" tIns="0" rIns="0" bIns="0" rtlCol="0" anchor="t">
            <a:spAutoFit/>
          </a:bodyPr>
          <a:lstStyle/>
          <a:p>
            <a:pPr algn="ctr">
              <a:lnSpc>
                <a:spcPts val="9597"/>
              </a:lnSpc>
            </a:pPr>
            <a:r>
              <a:rPr lang="en-US" sz="7997">
                <a:solidFill>
                  <a:srgbClr val="000000"/>
                </a:solidFill>
                <a:latin typeface="Corben"/>
                <a:ea typeface="Corben"/>
                <a:cs typeface="Corben"/>
                <a:sym typeface="Corben"/>
              </a:rPr>
              <a:t>Implementing the role  </a:t>
            </a:r>
          </a:p>
        </p:txBody>
      </p:sp>
      <p:sp>
        <p:nvSpPr>
          <p:cNvPr id="9" name="TextBox 9"/>
          <p:cNvSpPr txBox="1"/>
          <p:nvPr/>
        </p:nvSpPr>
        <p:spPr>
          <a:xfrm>
            <a:off x="4275259" y="4585840"/>
            <a:ext cx="9737482" cy="663575"/>
          </a:xfrm>
          <a:prstGeom prst="rect">
            <a:avLst/>
          </a:prstGeom>
        </p:spPr>
        <p:txBody>
          <a:bodyPr lIns="0" tIns="0" rIns="0" bIns="0" rtlCol="0" anchor="t">
            <a:spAutoFit/>
          </a:bodyPr>
          <a:lstStyle/>
          <a:p>
            <a:pPr algn="ctr">
              <a:lnSpc>
                <a:spcPts val="4900"/>
              </a:lnSpc>
            </a:pPr>
            <a:r>
              <a:rPr lang="en-US" sz="3500">
                <a:solidFill>
                  <a:srgbClr val="000000"/>
                </a:solidFill>
                <a:latin typeface="Codec Pro"/>
                <a:ea typeface="Codec Pro"/>
                <a:cs typeface="Codec Pro"/>
                <a:sym typeface="Codec Pro"/>
              </a:rPr>
              <a:t>Two approches </a:t>
            </a:r>
          </a:p>
        </p:txBody>
      </p:sp>
      <p:grpSp>
        <p:nvGrpSpPr>
          <p:cNvPr id="10" name="Group 10"/>
          <p:cNvGrpSpPr/>
          <p:nvPr/>
        </p:nvGrpSpPr>
        <p:grpSpPr>
          <a:xfrm>
            <a:off x="4675807" y="7589619"/>
            <a:ext cx="8936387" cy="1633149"/>
            <a:chOff x="0" y="0"/>
            <a:chExt cx="2353616" cy="430130"/>
          </a:xfrm>
        </p:grpSpPr>
        <p:sp>
          <p:nvSpPr>
            <p:cNvPr id="11" name="Freeform 11"/>
            <p:cNvSpPr/>
            <p:nvPr/>
          </p:nvSpPr>
          <p:spPr>
            <a:xfrm>
              <a:off x="0" y="0"/>
              <a:ext cx="2353616" cy="430130"/>
            </a:xfrm>
            <a:custGeom>
              <a:avLst/>
              <a:gdLst/>
              <a:ahLst/>
              <a:cxnLst/>
              <a:rect l="l" t="t" r="r" b="b"/>
              <a:pathLst>
                <a:path w="2353616" h="430130">
                  <a:moveTo>
                    <a:pt x="44183" y="0"/>
                  </a:moveTo>
                  <a:lnTo>
                    <a:pt x="2309433" y="0"/>
                  </a:lnTo>
                  <a:cubicBezTo>
                    <a:pt x="2321151" y="0"/>
                    <a:pt x="2332389" y="4655"/>
                    <a:pt x="2340675" y="12941"/>
                  </a:cubicBezTo>
                  <a:cubicBezTo>
                    <a:pt x="2348961" y="21227"/>
                    <a:pt x="2353616" y="32465"/>
                    <a:pt x="2353616" y="44183"/>
                  </a:cubicBezTo>
                  <a:lnTo>
                    <a:pt x="2353616" y="385947"/>
                  </a:lnTo>
                  <a:cubicBezTo>
                    <a:pt x="2353616" y="397665"/>
                    <a:pt x="2348961" y="408903"/>
                    <a:pt x="2340675" y="417189"/>
                  </a:cubicBezTo>
                  <a:cubicBezTo>
                    <a:pt x="2332389" y="425475"/>
                    <a:pt x="2321151" y="430130"/>
                    <a:pt x="2309433" y="430130"/>
                  </a:cubicBezTo>
                  <a:lnTo>
                    <a:pt x="44183" y="430130"/>
                  </a:lnTo>
                  <a:cubicBezTo>
                    <a:pt x="19781" y="430130"/>
                    <a:pt x="0" y="410348"/>
                    <a:pt x="0" y="385947"/>
                  </a:cubicBezTo>
                  <a:lnTo>
                    <a:pt x="0" y="44183"/>
                  </a:lnTo>
                  <a:cubicBezTo>
                    <a:pt x="0" y="32465"/>
                    <a:pt x="4655" y="21227"/>
                    <a:pt x="12941" y="12941"/>
                  </a:cubicBezTo>
                  <a:cubicBezTo>
                    <a:pt x="21227" y="4655"/>
                    <a:pt x="32465" y="0"/>
                    <a:pt x="44183" y="0"/>
                  </a:cubicBezTo>
                  <a:close/>
                </a:path>
              </a:pathLst>
            </a:custGeom>
            <a:solidFill>
              <a:srgbClr val="009490"/>
            </a:solidFill>
          </p:spPr>
          <p:txBody>
            <a:bodyPr/>
            <a:lstStyle/>
            <a:p>
              <a:endParaRPr lang="en-GB"/>
            </a:p>
          </p:txBody>
        </p:sp>
        <p:sp>
          <p:nvSpPr>
            <p:cNvPr id="12" name="TextBox 12"/>
            <p:cNvSpPr txBox="1"/>
            <p:nvPr/>
          </p:nvSpPr>
          <p:spPr>
            <a:xfrm>
              <a:off x="0" y="-85725"/>
              <a:ext cx="2353616" cy="515855"/>
            </a:xfrm>
            <a:prstGeom prst="rect">
              <a:avLst/>
            </a:prstGeom>
          </p:spPr>
          <p:txBody>
            <a:bodyPr lIns="50800" tIns="50800" rIns="50800" bIns="50800" rtlCol="0" anchor="ctr"/>
            <a:lstStyle/>
            <a:p>
              <a:pPr algn="ctr">
                <a:lnSpc>
                  <a:spcPts val="3900"/>
                </a:lnSpc>
              </a:pPr>
              <a:r>
                <a:rPr lang="en-US" sz="3000" b="1">
                  <a:solidFill>
                    <a:srgbClr val="FFFFFF"/>
                  </a:solidFill>
                  <a:latin typeface="Codec Pro Bold"/>
                  <a:ea typeface="Codec Pro Bold"/>
                  <a:cs typeface="Codec Pro Bold"/>
                  <a:sym typeface="Codec Pro Bold"/>
                </a:rPr>
                <a:t>Assessing engagement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Freeform 2"/>
          <p:cNvSpPr/>
          <p:nvPr/>
        </p:nvSpPr>
        <p:spPr>
          <a:xfrm rot="366830">
            <a:off x="-5410164" y="-1570359"/>
            <a:ext cx="14105105" cy="14105105"/>
          </a:xfrm>
          <a:custGeom>
            <a:avLst/>
            <a:gdLst/>
            <a:ahLst/>
            <a:cxnLst/>
            <a:rect l="l" t="t" r="r" b="b"/>
            <a:pathLst>
              <a:path w="14105105" h="14105105">
                <a:moveTo>
                  <a:pt x="0" y="0"/>
                </a:moveTo>
                <a:lnTo>
                  <a:pt x="14105106" y="0"/>
                </a:lnTo>
                <a:lnTo>
                  <a:pt x="14105106" y="14105105"/>
                </a:lnTo>
                <a:lnTo>
                  <a:pt x="0" y="141051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770381" y="1028700"/>
            <a:ext cx="5689598" cy="6100684"/>
          </a:xfrm>
          <a:custGeom>
            <a:avLst/>
            <a:gdLst/>
            <a:ahLst/>
            <a:cxnLst/>
            <a:rect l="l" t="t" r="r" b="b"/>
            <a:pathLst>
              <a:path w="5689598" h="6100684">
                <a:moveTo>
                  <a:pt x="0" y="0"/>
                </a:moveTo>
                <a:lnTo>
                  <a:pt x="5689599" y="0"/>
                </a:lnTo>
                <a:lnTo>
                  <a:pt x="5689599" y="6100684"/>
                </a:lnTo>
                <a:lnTo>
                  <a:pt x="0" y="6100684"/>
                </a:lnTo>
                <a:lnTo>
                  <a:pt x="0" y="0"/>
                </a:lnTo>
                <a:close/>
              </a:path>
            </a:pathLst>
          </a:custGeom>
          <a:blipFill>
            <a:blip r:embed="rId4"/>
            <a:stretch>
              <a:fillRect b="-30464"/>
            </a:stretch>
          </a:blipFill>
        </p:spPr>
        <p:txBody>
          <a:bodyPr/>
          <a:lstStyle/>
          <a:p>
            <a:endParaRPr lang="en-GB"/>
          </a:p>
        </p:txBody>
      </p:sp>
      <p:grpSp>
        <p:nvGrpSpPr>
          <p:cNvPr id="4" name="Group 4"/>
          <p:cNvGrpSpPr/>
          <p:nvPr/>
        </p:nvGrpSpPr>
        <p:grpSpPr>
          <a:xfrm>
            <a:off x="3300006" y="4869281"/>
            <a:ext cx="6105950" cy="4520205"/>
            <a:chOff x="0" y="0"/>
            <a:chExt cx="1097940" cy="812800"/>
          </a:xfrm>
        </p:grpSpPr>
        <p:sp>
          <p:nvSpPr>
            <p:cNvPr id="5" name="Freeform 5"/>
            <p:cNvSpPr/>
            <p:nvPr/>
          </p:nvSpPr>
          <p:spPr>
            <a:xfrm>
              <a:off x="0" y="0"/>
              <a:ext cx="1097940" cy="812800"/>
            </a:xfrm>
            <a:custGeom>
              <a:avLst/>
              <a:gdLst/>
              <a:ahLst/>
              <a:cxnLst/>
              <a:rect l="l" t="t" r="r" b="b"/>
              <a:pathLst>
                <a:path w="1097940" h="812800">
                  <a:moveTo>
                    <a:pt x="29162" y="0"/>
                  </a:moveTo>
                  <a:lnTo>
                    <a:pt x="1068778" y="0"/>
                  </a:lnTo>
                  <a:cubicBezTo>
                    <a:pt x="1084884" y="0"/>
                    <a:pt x="1097940" y="13056"/>
                    <a:pt x="1097940" y="29162"/>
                  </a:cubicBezTo>
                  <a:lnTo>
                    <a:pt x="1097940" y="783638"/>
                  </a:lnTo>
                  <a:cubicBezTo>
                    <a:pt x="1097940" y="799744"/>
                    <a:pt x="1084884" y="812800"/>
                    <a:pt x="1068778" y="812800"/>
                  </a:cubicBezTo>
                  <a:lnTo>
                    <a:pt x="29162" y="812800"/>
                  </a:lnTo>
                  <a:cubicBezTo>
                    <a:pt x="13056" y="812800"/>
                    <a:pt x="0" y="799744"/>
                    <a:pt x="0" y="783638"/>
                  </a:cubicBezTo>
                  <a:lnTo>
                    <a:pt x="0" y="29162"/>
                  </a:lnTo>
                  <a:cubicBezTo>
                    <a:pt x="0" y="13056"/>
                    <a:pt x="13056" y="0"/>
                    <a:pt x="29162" y="0"/>
                  </a:cubicBezTo>
                  <a:close/>
                </a:path>
              </a:pathLst>
            </a:custGeom>
            <a:blipFill>
              <a:blip r:embed="rId5"/>
              <a:stretch>
                <a:fillRect l="-2845" r="-2845" b="-13769"/>
              </a:stretch>
            </a:blipFill>
          </p:spPr>
          <p:txBody>
            <a:bodyPr/>
            <a:lstStyle/>
            <a:p>
              <a:endParaRPr lang="en-GB"/>
            </a:p>
          </p:txBody>
        </p:sp>
      </p:grpSp>
      <p:sp>
        <p:nvSpPr>
          <p:cNvPr id="6" name="TextBox 6"/>
          <p:cNvSpPr txBox="1"/>
          <p:nvPr/>
        </p:nvSpPr>
        <p:spPr>
          <a:xfrm>
            <a:off x="10236532" y="2474336"/>
            <a:ext cx="7022768" cy="6915150"/>
          </a:xfrm>
          <a:prstGeom prst="rect">
            <a:avLst/>
          </a:prstGeom>
        </p:spPr>
        <p:txBody>
          <a:bodyPr lIns="0" tIns="0" rIns="0" bIns="0" rtlCol="0" anchor="t">
            <a:spAutoFit/>
          </a:bodyPr>
          <a:lstStyle/>
          <a:p>
            <a:pPr marL="647697" lvl="1" indent="-323848" algn="l">
              <a:lnSpc>
                <a:spcPts val="5099"/>
              </a:lnSpc>
              <a:buFont typeface="Arial"/>
              <a:buChar char="•"/>
            </a:pPr>
            <a:r>
              <a:rPr lang="en-US" sz="2999">
                <a:solidFill>
                  <a:srgbClr val="000000"/>
                </a:solidFill>
                <a:latin typeface="Codec Pro"/>
                <a:ea typeface="Codec Pro"/>
                <a:cs typeface="Codec Pro"/>
                <a:sym typeface="Codec Pro"/>
              </a:rPr>
              <a:t>New Starter Training days and Introduction to Critical Care Course (ICCC)   ​</a:t>
            </a:r>
          </a:p>
          <a:p>
            <a:pPr marL="647697" lvl="1" indent="-323848" algn="l">
              <a:lnSpc>
                <a:spcPts val="5099"/>
              </a:lnSpc>
              <a:buFont typeface="Arial"/>
              <a:buChar char="•"/>
            </a:pPr>
            <a:r>
              <a:rPr lang="en-US" sz="2999">
                <a:solidFill>
                  <a:srgbClr val="000000"/>
                </a:solidFill>
                <a:latin typeface="Codec Pro"/>
                <a:ea typeface="Codec Pro"/>
                <a:cs typeface="Codec Pro"/>
                <a:sym typeface="Codec Pro"/>
              </a:rPr>
              <a:t>ICCC RCS sessions (Online) ​</a:t>
            </a:r>
          </a:p>
          <a:p>
            <a:pPr marL="647697" lvl="1" indent="-323848" algn="l">
              <a:lnSpc>
                <a:spcPts val="5099"/>
              </a:lnSpc>
              <a:buFont typeface="Arial"/>
              <a:buChar char="•"/>
            </a:pPr>
            <a:r>
              <a:rPr lang="en-US" sz="2999">
                <a:solidFill>
                  <a:srgbClr val="000000"/>
                </a:solidFill>
                <a:latin typeface="Codec Pro"/>
                <a:ea typeface="Codec Pro"/>
                <a:cs typeface="Codec Pro"/>
                <a:sym typeface="Codec Pro"/>
              </a:rPr>
              <a:t>Emails​</a:t>
            </a:r>
          </a:p>
          <a:p>
            <a:pPr marL="647697" lvl="1" indent="-323848" algn="l">
              <a:lnSpc>
                <a:spcPts val="5099"/>
              </a:lnSpc>
              <a:buFont typeface="Arial"/>
              <a:buChar char="•"/>
            </a:pPr>
            <a:r>
              <a:rPr lang="en-US" sz="2999">
                <a:solidFill>
                  <a:srgbClr val="000000"/>
                </a:solidFill>
                <a:latin typeface="Codec Pro"/>
                <a:ea typeface="Codec Pro"/>
                <a:cs typeface="Codec Pro"/>
                <a:sym typeface="Codec Pro"/>
              </a:rPr>
              <a:t>Booking system ​</a:t>
            </a:r>
          </a:p>
          <a:p>
            <a:pPr marL="647697" lvl="1" indent="-323848" algn="l">
              <a:lnSpc>
                <a:spcPts val="5099"/>
              </a:lnSpc>
              <a:buFont typeface="Arial"/>
              <a:buChar char="•"/>
            </a:pPr>
            <a:r>
              <a:rPr lang="en-US" sz="2999">
                <a:solidFill>
                  <a:srgbClr val="000000"/>
                </a:solidFill>
                <a:latin typeface="Codec Pro"/>
                <a:ea typeface="Codec Pro"/>
                <a:cs typeface="Codec Pro"/>
                <a:sym typeface="Codec Pro"/>
              </a:rPr>
              <a:t>'Who are we’ Poster ​</a:t>
            </a:r>
          </a:p>
          <a:p>
            <a:pPr marL="647697" lvl="1" indent="-323848" algn="l">
              <a:lnSpc>
                <a:spcPts val="5099"/>
              </a:lnSpc>
              <a:buFont typeface="Arial"/>
              <a:buChar char="•"/>
            </a:pPr>
            <a:r>
              <a:rPr lang="en-US" sz="2999">
                <a:solidFill>
                  <a:srgbClr val="000000"/>
                </a:solidFill>
                <a:latin typeface="Codec Pro"/>
                <a:ea typeface="Codec Pro"/>
                <a:cs typeface="Codec Pro"/>
                <a:sym typeface="Codec Pro"/>
              </a:rPr>
              <a:t>Mandatory Training​</a:t>
            </a:r>
          </a:p>
          <a:p>
            <a:pPr marL="647697" lvl="1" indent="-323848" algn="l">
              <a:lnSpc>
                <a:spcPts val="5099"/>
              </a:lnSpc>
              <a:buFont typeface="Arial"/>
              <a:buChar char="•"/>
            </a:pPr>
            <a:r>
              <a:rPr lang="en-US" sz="2999">
                <a:solidFill>
                  <a:srgbClr val="000000"/>
                </a:solidFill>
                <a:latin typeface="Codec Pro"/>
                <a:ea typeface="Codec Pro"/>
                <a:cs typeface="Codec Pro"/>
                <a:sym typeface="Codec Pro"/>
              </a:rPr>
              <a:t>Information cards​</a:t>
            </a:r>
          </a:p>
          <a:p>
            <a:pPr marL="647697" lvl="1" indent="-323848" algn="l">
              <a:lnSpc>
                <a:spcPts val="5099"/>
              </a:lnSpc>
              <a:buFont typeface="Arial"/>
              <a:buChar char="•"/>
            </a:pPr>
            <a:r>
              <a:rPr lang="en-US" sz="2999">
                <a:solidFill>
                  <a:srgbClr val="000000"/>
                </a:solidFill>
                <a:latin typeface="Codec Pro"/>
                <a:ea typeface="Codec Pro"/>
                <a:cs typeface="Codec Pro"/>
                <a:sym typeface="Codec Pro"/>
              </a:rPr>
              <a:t>Social events</a:t>
            </a:r>
          </a:p>
          <a:p>
            <a:pPr algn="l">
              <a:lnSpc>
                <a:spcPts val="4079"/>
              </a:lnSpc>
            </a:pPr>
            <a:endParaRPr lang="en-US" sz="2999">
              <a:solidFill>
                <a:srgbClr val="000000"/>
              </a:solidFill>
              <a:latin typeface="Codec Pro"/>
              <a:ea typeface="Codec Pro"/>
              <a:cs typeface="Codec Pro"/>
              <a:sym typeface="Codec Pro"/>
            </a:endParaRPr>
          </a:p>
        </p:txBody>
      </p:sp>
      <p:grpSp>
        <p:nvGrpSpPr>
          <p:cNvPr id="7" name="Group 7"/>
          <p:cNvGrpSpPr/>
          <p:nvPr/>
        </p:nvGrpSpPr>
        <p:grpSpPr>
          <a:xfrm>
            <a:off x="8131675" y="812661"/>
            <a:ext cx="8892483" cy="1515521"/>
            <a:chOff x="0" y="0"/>
            <a:chExt cx="2342053" cy="399149"/>
          </a:xfrm>
        </p:grpSpPr>
        <p:sp>
          <p:nvSpPr>
            <p:cNvPr id="8" name="Freeform 8"/>
            <p:cNvSpPr/>
            <p:nvPr/>
          </p:nvSpPr>
          <p:spPr>
            <a:xfrm>
              <a:off x="0" y="0"/>
              <a:ext cx="2342053" cy="399149"/>
            </a:xfrm>
            <a:custGeom>
              <a:avLst/>
              <a:gdLst/>
              <a:ahLst/>
              <a:cxnLst/>
              <a:rect l="l" t="t" r="r" b="b"/>
              <a:pathLst>
                <a:path w="2342053" h="399149">
                  <a:moveTo>
                    <a:pt x="44401" y="0"/>
                  </a:moveTo>
                  <a:lnTo>
                    <a:pt x="2297652" y="0"/>
                  </a:lnTo>
                  <a:cubicBezTo>
                    <a:pt x="2309428" y="0"/>
                    <a:pt x="2320721" y="4678"/>
                    <a:pt x="2329048" y="13005"/>
                  </a:cubicBezTo>
                  <a:cubicBezTo>
                    <a:pt x="2337375" y="21332"/>
                    <a:pt x="2342053" y="32625"/>
                    <a:pt x="2342053" y="44401"/>
                  </a:cubicBezTo>
                  <a:lnTo>
                    <a:pt x="2342053" y="354748"/>
                  </a:lnTo>
                  <a:cubicBezTo>
                    <a:pt x="2342053" y="379270"/>
                    <a:pt x="2322174" y="399149"/>
                    <a:pt x="2297652" y="399149"/>
                  </a:cubicBezTo>
                  <a:lnTo>
                    <a:pt x="44401" y="399149"/>
                  </a:lnTo>
                  <a:cubicBezTo>
                    <a:pt x="19879" y="399149"/>
                    <a:pt x="0" y="379270"/>
                    <a:pt x="0" y="354748"/>
                  </a:cubicBezTo>
                  <a:lnTo>
                    <a:pt x="0" y="44401"/>
                  </a:lnTo>
                  <a:cubicBezTo>
                    <a:pt x="0" y="19879"/>
                    <a:pt x="19879" y="0"/>
                    <a:pt x="44401" y="0"/>
                  </a:cubicBezTo>
                  <a:close/>
                </a:path>
              </a:pathLst>
            </a:custGeom>
            <a:solidFill>
              <a:srgbClr val="009490"/>
            </a:solidFill>
          </p:spPr>
          <p:txBody>
            <a:bodyPr/>
            <a:lstStyle/>
            <a:p>
              <a:endParaRPr lang="en-GB"/>
            </a:p>
          </p:txBody>
        </p:sp>
        <p:sp>
          <p:nvSpPr>
            <p:cNvPr id="9" name="TextBox 9"/>
            <p:cNvSpPr txBox="1"/>
            <p:nvPr/>
          </p:nvSpPr>
          <p:spPr>
            <a:xfrm>
              <a:off x="0" y="-95250"/>
              <a:ext cx="2342053" cy="494399"/>
            </a:xfrm>
            <a:prstGeom prst="rect">
              <a:avLst/>
            </a:prstGeom>
          </p:spPr>
          <p:txBody>
            <a:bodyPr lIns="50800" tIns="50800" rIns="50800" bIns="50800" rtlCol="0" anchor="ctr"/>
            <a:lstStyle/>
            <a:p>
              <a:pPr algn="ctr">
                <a:lnSpc>
                  <a:spcPts val="4549"/>
                </a:lnSpc>
              </a:pPr>
              <a:r>
                <a:rPr lang="en-US" sz="3499" b="1">
                  <a:solidFill>
                    <a:srgbClr val="FFFFFF"/>
                  </a:solidFill>
                  <a:latin typeface="Codec Pro Bold"/>
                  <a:ea typeface="Codec Pro Bold"/>
                  <a:cs typeface="Codec Pro Bold"/>
                  <a:sym typeface="Codec Pro Bold"/>
                </a:rPr>
                <a:t>Building awareness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Freeform 2"/>
          <p:cNvSpPr/>
          <p:nvPr/>
        </p:nvSpPr>
        <p:spPr>
          <a:xfrm rot="-5400000">
            <a:off x="8879336" y="820322"/>
            <a:ext cx="15128191" cy="11965024"/>
          </a:xfrm>
          <a:custGeom>
            <a:avLst/>
            <a:gdLst/>
            <a:ahLst/>
            <a:cxnLst/>
            <a:rect l="l" t="t" r="r" b="b"/>
            <a:pathLst>
              <a:path w="15128191" h="11965024">
                <a:moveTo>
                  <a:pt x="0" y="0"/>
                </a:moveTo>
                <a:lnTo>
                  <a:pt x="15128191" y="0"/>
                </a:lnTo>
                <a:lnTo>
                  <a:pt x="15128191" y="11965024"/>
                </a:lnTo>
                <a:lnTo>
                  <a:pt x="0" y="119650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9736966" y="1586575"/>
            <a:ext cx="7347505" cy="7177442"/>
            <a:chOff x="0" y="0"/>
            <a:chExt cx="4828540" cy="4716780"/>
          </a:xfrm>
        </p:grpSpPr>
        <p:sp>
          <p:nvSpPr>
            <p:cNvPr id="4" name="Freeform 4"/>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4"/>
              <a:stretch>
                <a:fillRect l="-36074" r="-36074"/>
              </a:stretch>
            </a:blipFill>
          </p:spPr>
          <p:txBody>
            <a:bodyPr/>
            <a:lstStyle/>
            <a:p>
              <a:endParaRPr lang="en-GB"/>
            </a:p>
          </p:txBody>
        </p:sp>
      </p:grpSp>
      <p:sp>
        <p:nvSpPr>
          <p:cNvPr id="5" name="TextBox 5"/>
          <p:cNvSpPr txBox="1"/>
          <p:nvPr/>
        </p:nvSpPr>
        <p:spPr>
          <a:xfrm>
            <a:off x="1028700" y="2126670"/>
            <a:ext cx="8115300" cy="6332475"/>
          </a:xfrm>
          <a:prstGeom prst="rect">
            <a:avLst/>
          </a:prstGeom>
        </p:spPr>
        <p:txBody>
          <a:bodyPr lIns="0" tIns="0" rIns="0" bIns="0" rtlCol="0" anchor="t">
            <a:spAutoFit/>
          </a:bodyPr>
          <a:lstStyle/>
          <a:p>
            <a:pPr marL="714624" lvl="1" indent="-357312" algn="l">
              <a:lnSpc>
                <a:spcPts val="5626"/>
              </a:lnSpc>
              <a:buFont typeface="Arial"/>
              <a:buChar char="•"/>
            </a:pPr>
            <a:r>
              <a:rPr lang="en-US" sz="3309">
                <a:solidFill>
                  <a:srgbClr val="000000"/>
                </a:solidFill>
                <a:latin typeface="Codec Pro"/>
                <a:ea typeface="Codec Pro"/>
                <a:cs typeface="Codec Pro"/>
                <a:sym typeface="Codec Pro"/>
              </a:rPr>
              <a:t>Group email​</a:t>
            </a:r>
          </a:p>
          <a:p>
            <a:pPr marL="714624" lvl="1" indent="-357312" algn="l">
              <a:lnSpc>
                <a:spcPts val="5626"/>
              </a:lnSpc>
              <a:buFont typeface="Arial"/>
              <a:buChar char="•"/>
            </a:pPr>
            <a:r>
              <a:rPr lang="en-US" sz="3309">
                <a:solidFill>
                  <a:srgbClr val="000000"/>
                </a:solidFill>
                <a:latin typeface="Codec Pro"/>
                <a:ea typeface="Codec Pro"/>
                <a:cs typeface="Codec Pro"/>
                <a:sym typeface="Codec Pro"/>
              </a:rPr>
              <a:t>Meetings with HoN and lead PNA ​</a:t>
            </a:r>
          </a:p>
          <a:p>
            <a:pPr marL="714624" lvl="1" indent="-357312" algn="l">
              <a:lnSpc>
                <a:spcPts val="5626"/>
              </a:lnSpc>
              <a:buFont typeface="Arial"/>
              <a:buChar char="•"/>
            </a:pPr>
            <a:r>
              <a:rPr lang="en-US" sz="3309">
                <a:solidFill>
                  <a:srgbClr val="000000"/>
                </a:solidFill>
                <a:latin typeface="Codec Pro"/>
                <a:ea typeface="Codec Pro"/>
                <a:cs typeface="Codec Pro"/>
                <a:sym typeface="Codec Pro"/>
              </a:rPr>
              <a:t>Rota introduction including a launch day</a:t>
            </a:r>
          </a:p>
          <a:p>
            <a:pPr marL="714624" lvl="1" indent="-357312" algn="l">
              <a:lnSpc>
                <a:spcPts val="5626"/>
              </a:lnSpc>
              <a:buFont typeface="Arial"/>
              <a:buChar char="•"/>
            </a:pPr>
            <a:r>
              <a:rPr lang="en-US" sz="3309">
                <a:solidFill>
                  <a:srgbClr val="000000"/>
                </a:solidFill>
                <a:latin typeface="Codec Pro"/>
                <a:ea typeface="Codec Pro"/>
                <a:cs typeface="Codec Pro"/>
                <a:sym typeface="Codec Pro"/>
              </a:rPr>
              <a:t>MS teams channel ​</a:t>
            </a:r>
          </a:p>
          <a:p>
            <a:pPr marL="714624" lvl="1" indent="-357312" algn="l">
              <a:lnSpc>
                <a:spcPts val="5626"/>
              </a:lnSpc>
              <a:buFont typeface="Arial"/>
              <a:buChar char="•"/>
            </a:pPr>
            <a:r>
              <a:rPr lang="en-US" sz="3309">
                <a:solidFill>
                  <a:srgbClr val="000000"/>
                </a:solidFill>
                <a:latin typeface="Codec Pro"/>
                <a:ea typeface="Codec Pro"/>
                <a:cs typeface="Codec Pro"/>
                <a:sym typeface="Codec Pro"/>
              </a:rPr>
              <a:t>Supporting and supervising new PNAs​</a:t>
            </a:r>
          </a:p>
          <a:p>
            <a:pPr marL="714624" lvl="1" indent="-357312" algn="l">
              <a:lnSpc>
                <a:spcPts val="5626"/>
              </a:lnSpc>
              <a:buFont typeface="Arial"/>
              <a:buChar char="•"/>
            </a:pPr>
            <a:r>
              <a:rPr lang="en-US" sz="3309">
                <a:solidFill>
                  <a:srgbClr val="000000"/>
                </a:solidFill>
                <a:latin typeface="Codec Pro"/>
                <a:ea typeface="Codec Pro"/>
                <a:cs typeface="Codec Pro"/>
                <a:sym typeface="Codec Pro"/>
              </a:rPr>
              <a:t>Shared spreadsheet to track activity</a:t>
            </a:r>
          </a:p>
          <a:p>
            <a:pPr algn="l">
              <a:lnSpc>
                <a:spcPts val="4172"/>
              </a:lnSpc>
            </a:pPr>
            <a:endParaRPr lang="en-US" sz="3309">
              <a:solidFill>
                <a:srgbClr val="000000"/>
              </a:solidFill>
              <a:latin typeface="Codec Pro"/>
              <a:ea typeface="Codec Pro"/>
              <a:cs typeface="Codec Pro"/>
              <a:sym typeface="Codec Pro"/>
            </a:endParaRPr>
          </a:p>
        </p:txBody>
      </p:sp>
      <p:sp>
        <p:nvSpPr>
          <p:cNvPr id="6" name="TextBox 6"/>
          <p:cNvSpPr txBox="1"/>
          <p:nvPr/>
        </p:nvSpPr>
        <p:spPr>
          <a:xfrm>
            <a:off x="1028700" y="981075"/>
            <a:ext cx="9077039" cy="803276"/>
          </a:xfrm>
          <a:prstGeom prst="rect">
            <a:avLst/>
          </a:prstGeom>
        </p:spPr>
        <p:txBody>
          <a:bodyPr lIns="0" tIns="0" rIns="0" bIns="0" rtlCol="0" anchor="t">
            <a:spAutoFit/>
          </a:bodyPr>
          <a:lstStyle/>
          <a:p>
            <a:pPr algn="l">
              <a:lnSpc>
                <a:spcPts val="6499"/>
              </a:lnSpc>
            </a:pPr>
            <a:r>
              <a:rPr lang="en-US" sz="4999">
                <a:solidFill>
                  <a:srgbClr val="000000"/>
                </a:solidFill>
                <a:latin typeface="Corben"/>
                <a:ea typeface="Corben"/>
                <a:cs typeface="Corben"/>
                <a:sym typeface="Corben"/>
              </a:rPr>
              <a:t>Establishing the PNA team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grpSp>
        <p:nvGrpSpPr>
          <p:cNvPr id="2" name="Group 2"/>
          <p:cNvGrpSpPr/>
          <p:nvPr/>
        </p:nvGrpSpPr>
        <p:grpSpPr>
          <a:xfrm>
            <a:off x="1785001" y="6172200"/>
            <a:ext cx="14717997" cy="14717997"/>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ADBF3"/>
            </a:solidFill>
          </p:spPr>
          <p:txBody>
            <a:bodyPr/>
            <a:lstStyle/>
            <a:p>
              <a:endParaRPr lang="en-GB"/>
            </a:p>
          </p:txBody>
        </p:sp>
      </p:grpSp>
      <p:sp>
        <p:nvSpPr>
          <p:cNvPr id="4" name="Freeform 4"/>
          <p:cNvSpPr/>
          <p:nvPr/>
        </p:nvSpPr>
        <p:spPr>
          <a:xfrm>
            <a:off x="10038232" y="5971268"/>
            <a:ext cx="3334884" cy="4315732"/>
          </a:xfrm>
          <a:custGeom>
            <a:avLst/>
            <a:gdLst/>
            <a:ahLst/>
            <a:cxnLst/>
            <a:rect l="l" t="t" r="r" b="b"/>
            <a:pathLst>
              <a:path w="3334884" h="4315732">
                <a:moveTo>
                  <a:pt x="0" y="0"/>
                </a:moveTo>
                <a:lnTo>
                  <a:pt x="3334884" y="0"/>
                </a:lnTo>
                <a:lnTo>
                  <a:pt x="3334884" y="4315732"/>
                </a:lnTo>
                <a:lnTo>
                  <a:pt x="0" y="43157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7082621" y="5212992"/>
            <a:ext cx="3699413" cy="5074008"/>
          </a:xfrm>
          <a:custGeom>
            <a:avLst/>
            <a:gdLst/>
            <a:ahLst/>
            <a:cxnLst/>
            <a:rect l="l" t="t" r="r" b="b"/>
            <a:pathLst>
              <a:path w="3699413" h="5074008">
                <a:moveTo>
                  <a:pt x="0" y="0"/>
                </a:moveTo>
                <a:lnTo>
                  <a:pt x="3699413" y="0"/>
                </a:lnTo>
                <a:lnTo>
                  <a:pt x="3699413" y="5074008"/>
                </a:lnTo>
                <a:lnTo>
                  <a:pt x="0" y="50740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4586773" y="5971268"/>
            <a:ext cx="3342731" cy="4315732"/>
          </a:xfrm>
          <a:custGeom>
            <a:avLst/>
            <a:gdLst/>
            <a:ahLst/>
            <a:cxnLst/>
            <a:rect l="l" t="t" r="r" b="b"/>
            <a:pathLst>
              <a:path w="3342731" h="4315732">
                <a:moveTo>
                  <a:pt x="0" y="0"/>
                </a:moveTo>
                <a:lnTo>
                  <a:pt x="3342730" y="0"/>
                </a:lnTo>
                <a:lnTo>
                  <a:pt x="3342730" y="4315732"/>
                </a:lnTo>
                <a:lnTo>
                  <a:pt x="0" y="4315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3303237" y="2976386"/>
            <a:ext cx="11681526" cy="1304925"/>
          </a:xfrm>
          <a:prstGeom prst="rect">
            <a:avLst/>
          </a:prstGeom>
        </p:spPr>
        <p:txBody>
          <a:bodyPr lIns="0" tIns="0" rIns="0" bIns="0" rtlCol="0" anchor="t">
            <a:spAutoFit/>
          </a:bodyPr>
          <a:lstStyle/>
          <a:p>
            <a:pPr marL="647700" lvl="1" indent="-323850" algn="l">
              <a:lnSpc>
                <a:spcPts val="5100"/>
              </a:lnSpc>
              <a:buAutoNum type="arabicPeriod"/>
            </a:pPr>
            <a:r>
              <a:rPr lang="en-US" sz="3000">
                <a:solidFill>
                  <a:srgbClr val="000000"/>
                </a:solidFill>
                <a:latin typeface="Codec Pro"/>
                <a:ea typeface="Codec Pro"/>
                <a:cs typeface="Codec Pro"/>
                <a:sym typeface="Codec Pro"/>
              </a:rPr>
              <a:t>Recording PNA activity </a:t>
            </a:r>
          </a:p>
          <a:p>
            <a:pPr marL="647700" lvl="1" indent="-323850" algn="l">
              <a:lnSpc>
                <a:spcPts val="5100"/>
              </a:lnSpc>
              <a:buAutoNum type="arabicPeriod"/>
            </a:pPr>
            <a:r>
              <a:rPr lang="en-US" sz="3000">
                <a:solidFill>
                  <a:srgbClr val="000000"/>
                </a:solidFill>
                <a:latin typeface="Codec Pro"/>
                <a:ea typeface="Codec Pro"/>
                <a:cs typeface="Codec Pro"/>
                <a:sym typeface="Codec Pro"/>
              </a:rPr>
              <a:t>Feedback Survey post PNA activity </a:t>
            </a:r>
          </a:p>
        </p:txBody>
      </p:sp>
      <p:grpSp>
        <p:nvGrpSpPr>
          <p:cNvPr id="8" name="Group 8"/>
          <p:cNvGrpSpPr/>
          <p:nvPr/>
        </p:nvGrpSpPr>
        <p:grpSpPr>
          <a:xfrm>
            <a:off x="1028700" y="842653"/>
            <a:ext cx="8936387" cy="1633149"/>
            <a:chOff x="0" y="0"/>
            <a:chExt cx="2353616" cy="430130"/>
          </a:xfrm>
        </p:grpSpPr>
        <p:sp>
          <p:nvSpPr>
            <p:cNvPr id="9" name="Freeform 9"/>
            <p:cNvSpPr/>
            <p:nvPr/>
          </p:nvSpPr>
          <p:spPr>
            <a:xfrm>
              <a:off x="0" y="0"/>
              <a:ext cx="2353616" cy="430130"/>
            </a:xfrm>
            <a:custGeom>
              <a:avLst/>
              <a:gdLst/>
              <a:ahLst/>
              <a:cxnLst/>
              <a:rect l="l" t="t" r="r" b="b"/>
              <a:pathLst>
                <a:path w="2353616" h="430130">
                  <a:moveTo>
                    <a:pt x="44183" y="0"/>
                  </a:moveTo>
                  <a:lnTo>
                    <a:pt x="2309433" y="0"/>
                  </a:lnTo>
                  <a:cubicBezTo>
                    <a:pt x="2321151" y="0"/>
                    <a:pt x="2332389" y="4655"/>
                    <a:pt x="2340675" y="12941"/>
                  </a:cubicBezTo>
                  <a:cubicBezTo>
                    <a:pt x="2348961" y="21227"/>
                    <a:pt x="2353616" y="32465"/>
                    <a:pt x="2353616" y="44183"/>
                  </a:cubicBezTo>
                  <a:lnTo>
                    <a:pt x="2353616" y="385947"/>
                  </a:lnTo>
                  <a:cubicBezTo>
                    <a:pt x="2353616" y="397665"/>
                    <a:pt x="2348961" y="408903"/>
                    <a:pt x="2340675" y="417189"/>
                  </a:cubicBezTo>
                  <a:cubicBezTo>
                    <a:pt x="2332389" y="425475"/>
                    <a:pt x="2321151" y="430130"/>
                    <a:pt x="2309433" y="430130"/>
                  </a:cubicBezTo>
                  <a:lnTo>
                    <a:pt x="44183" y="430130"/>
                  </a:lnTo>
                  <a:cubicBezTo>
                    <a:pt x="19781" y="430130"/>
                    <a:pt x="0" y="410348"/>
                    <a:pt x="0" y="385947"/>
                  </a:cubicBezTo>
                  <a:lnTo>
                    <a:pt x="0" y="44183"/>
                  </a:lnTo>
                  <a:cubicBezTo>
                    <a:pt x="0" y="32465"/>
                    <a:pt x="4655" y="21227"/>
                    <a:pt x="12941" y="12941"/>
                  </a:cubicBezTo>
                  <a:cubicBezTo>
                    <a:pt x="21227" y="4655"/>
                    <a:pt x="32465" y="0"/>
                    <a:pt x="44183" y="0"/>
                  </a:cubicBezTo>
                  <a:close/>
                </a:path>
              </a:pathLst>
            </a:custGeom>
            <a:solidFill>
              <a:srgbClr val="009490"/>
            </a:solidFill>
          </p:spPr>
          <p:txBody>
            <a:bodyPr/>
            <a:lstStyle/>
            <a:p>
              <a:endParaRPr lang="en-GB"/>
            </a:p>
          </p:txBody>
        </p:sp>
        <p:sp>
          <p:nvSpPr>
            <p:cNvPr id="10" name="TextBox 10"/>
            <p:cNvSpPr txBox="1"/>
            <p:nvPr/>
          </p:nvSpPr>
          <p:spPr>
            <a:xfrm>
              <a:off x="0" y="-95250"/>
              <a:ext cx="2353616" cy="525380"/>
            </a:xfrm>
            <a:prstGeom prst="rect">
              <a:avLst/>
            </a:prstGeom>
          </p:spPr>
          <p:txBody>
            <a:bodyPr lIns="50800" tIns="50800" rIns="50800" bIns="50800" rtlCol="0" anchor="ctr"/>
            <a:lstStyle/>
            <a:p>
              <a:pPr algn="ctr">
                <a:lnSpc>
                  <a:spcPts val="4549"/>
                </a:lnSpc>
              </a:pPr>
              <a:r>
                <a:rPr lang="en-US" sz="3499" b="1">
                  <a:solidFill>
                    <a:srgbClr val="FFFFFF"/>
                  </a:solidFill>
                  <a:latin typeface="Codec Pro Bold"/>
                  <a:ea typeface="Codec Pro Bold"/>
                  <a:cs typeface="Codec Pro Bold"/>
                  <a:sym typeface="Codec Pro Bold"/>
                </a:rPr>
                <a:t>Assessing engagement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4176033" y="4981838"/>
            <a:ext cx="3837807" cy="3297219"/>
            <a:chOff x="0" y="0"/>
            <a:chExt cx="2354580" cy="2022917"/>
          </a:xfrm>
        </p:grpSpPr>
        <p:sp>
          <p:nvSpPr>
            <p:cNvPr id="3" name="Freeform 3"/>
            <p:cNvSpPr/>
            <p:nvPr/>
          </p:nvSpPr>
          <p:spPr>
            <a:xfrm>
              <a:off x="0" y="0"/>
              <a:ext cx="2353310" cy="2022917"/>
            </a:xfrm>
            <a:custGeom>
              <a:avLst/>
              <a:gdLst/>
              <a:ahLst/>
              <a:cxnLst/>
              <a:rect l="l" t="t" r="r" b="b"/>
              <a:pathLst>
                <a:path w="2353310" h="2022917">
                  <a:moveTo>
                    <a:pt x="784860" y="1955607"/>
                  </a:moveTo>
                  <a:cubicBezTo>
                    <a:pt x="905510" y="1996247"/>
                    <a:pt x="1042670" y="2022917"/>
                    <a:pt x="1177290" y="2022917"/>
                  </a:cubicBezTo>
                  <a:cubicBezTo>
                    <a:pt x="1311910" y="2022917"/>
                    <a:pt x="1441450" y="2000057"/>
                    <a:pt x="1560830" y="1959417"/>
                  </a:cubicBezTo>
                  <a:cubicBezTo>
                    <a:pt x="1563370" y="1958147"/>
                    <a:pt x="1565910" y="1958147"/>
                    <a:pt x="1568450" y="1956877"/>
                  </a:cubicBezTo>
                  <a:cubicBezTo>
                    <a:pt x="2016760" y="1794317"/>
                    <a:pt x="2346960" y="1365057"/>
                    <a:pt x="2353310" y="866010"/>
                  </a:cubicBezTo>
                  <a:lnTo>
                    <a:pt x="2353310" y="0"/>
                  </a:lnTo>
                  <a:lnTo>
                    <a:pt x="0" y="0"/>
                  </a:lnTo>
                  <a:lnTo>
                    <a:pt x="0" y="865391"/>
                  </a:lnTo>
                  <a:cubicBezTo>
                    <a:pt x="6350" y="1367597"/>
                    <a:pt x="331470" y="1796857"/>
                    <a:pt x="784860" y="1955607"/>
                  </a:cubicBezTo>
                  <a:close/>
                </a:path>
              </a:pathLst>
            </a:custGeom>
            <a:solidFill>
              <a:srgbClr val="BADBF3"/>
            </a:solidFill>
          </p:spPr>
          <p:txBody>
            <a:bodyPr/>
            <a:lstStyle/>
            <a:p>
              <a:endParaRPr lang="en-GB"/>
            </a:p>
          </p:txBody>
        </p:sp>
      </p:grpSp>
      <p:grpSp>
        <p:nvGrpSpPr>
          <p:cNvPr id="4" name="Group 4"/>
          <p:cNvGrpSpPr/>
          <p:nvPr/>
        </p:nvGrpSpPr>
        <p:grpSpPr>
          <a:xfrm rot="-10800000">
            <a:off x="1028700" y="1196525"/>
            <a:ext cx="3837807" cy="3297219"/>
            <a:chOff x="0" y="0"/>
            <a:chExt cx="2354580" cy="2022917"/>
          </a:xfrm>
        </p:grpSpPr>
        <p:sp>
          <p:nvSpPr>
            <p:cNvPr id="5" name="Freeform 5"/>
            <p:cNvSpPr/>
            <p:nvPr/>
          </p:nvSpPr>
          <p:spPr>
            <a:xfrm>
              <a:off x="0" y="0"/>
              <a:ext cx="2353310" cy="2022917"/>
            </a:xfrm>
            <a:custGeom>
              <a:avLst/>
              <a:gdLst/>
              <a:ahLst/>
              <a:cxnLst/>
              <a:rect l="l" t="t" r="r" b="b"/>
              <a:pathLst>
                <a:path w="2353310" h="2022917">
                  <a:moveTo>
                    <a:pt x="784860" y="1955607"/>
                  </a:moveTo>
                  <a:cubicBezTo>
                    <a:pt x="905510" y="1996247"/>
                    <a:pt x="1042670" y="2022917"/>
                    <a:pt x="1177290" y="2022917"/>
                  </a:cubicBezTo>
                  <a:cubicBezTo>
                    <a:pt x="1311910" y="2022917"/>
                    <a:pt x="1441450" y="2000057"/>
                    <a:pt x="1560830" y="1959417"/>
                  </a:cubicBezTo>
                  <a:cubicBezTo>
                    <a:pt x="1563370" y="1958147"/>
                    <a:pt x="1565910" y="1958147"/>
                    <a:pt x="1568450" y="1956877"/>
                  </a:cubicBezTo>
                  <a:cubicBezTo>
                    <a:pt x="2016760" y="1794317"/>
                    <a:pt x="2346960" y="1365057"/>
                    <a:pt x="2353310" y="866010"/>
                  </a:cubicBezTo>
                  <a:lnTo>
                    <a:pt x="2353310" y="0"/>
                  </a:lnTo>
                  <a:lnTo>
                    <a:pt x="0" y="0"/>
                  </a:lnTo>
                  <a:lnTo>
                    <a:pt x="0" y="865391"/>
                  </a:lnTo>
                  <a:cubicBezTo>
                    <a:pt x="6350" y="1367597"/>
                    <a:pt x="331470" y="1796857"/>
                    <a:pt x="784860" y="1955607"/>
                  </a:cubicBezTo>
                  <a:close/>
                </a:path>
              </a:pathLst>
            </a:custGeom>
            <a:solidFill>
              <a:srgbClr val="BADBF3"/>
            </a:solidFill>
          </p:spPr>
          <p:txBody>
            <a:bodyPr/>
            <a:lstStyle/>
            <a:p>
              <a:endParaRPr lang="en-GB"/>
            </a:p>
          </p:txBody>
        </p:sp>
      </p:grpSp>
      <p:grpSp>
        <p:nvGrpSpPr>
          <p:cNvPr id="6" name="Group 6"/>
          <p:cNvGrpSpPr/>
          <p:nvPr/>
        </p:nvGrpSpPr>
        <p:grpSpPr>
          <a:xfrm rot="-10800000">
            <a:off x="-486895" y="5961081"/>
            <a:ext cx="3837807" cy="3297219"/>
            <a:chOff x="0" y="0"/>
            <a:chExt cx="2354580" cy="2022917"/>
          </a:xfrm>
        </p:grpSpPr>
        <p:sp>
          <p:nvSpPr>
            <p:cNvPr id="7" name="Freeform 7"/>
            <p:cNvSpPr/>
            <p:nvPr/>
          </p:nvSpPr>
          <p:spPr>
            <a:xfrm>
              <a:off x="0" y="0"/>
              <a:ext cx="2353310" cy="2022917"/>
            </a:xfrm>
            <a:custGeom>
              <a:avLst/>
              <a:gdLst/>
              <a:ahLst/>
              <a:cxnLst/>
              <a:rect l="l" t="t" r="r" b="b"/>
              <a:pathLst>
                <a:path w="2353310" h="2022917">
                  <a:moveTo>
                    <a:pt x="784860" y="1955607"/>
                  </a:moveTo>
                  <a:cubicBezTo>
                    <a:pt x="905510" y="1996247"/>
                    <a:pt x="1042670" y="2022917"/>
                    <a:pt x="1177290" y="2022917"/>
                  </a:cubicBezTo>
                  <a:cubicBezTo>
                    <a:pt x="1311910" y="2022917"/>
                    <a:pt x="1441450" y="2000057"/>
                    <a:pt x="1560830" y="1959417"/>
                  </a:cubicBezTo>
                  <a:cubicBezTo>
                    <a:pt x="1563370" y="1958147"/>
                    <a:pt x="1565910" y="1958147"/>
                    <a:pt x="1568450" y="1956877"/>
                  </a:cubicBezTo>
                  <a:cubicBezTo>
                    <a:pt x="2016760" y="1794317"/>
                    <a:pt x="2346960" y="1365057"/>
                    <a:pt x="2353310" y="866010"/>
                  </a:cubicBezTo>
                  <a:lnTo>
                    <a:pt x="2353310" y="0"/>
                  </a:lnTo>
                  <a:lnTo>
                    <a:pt x="0" y="0"/>
                  </a:lnTo>
                  <a:lnTo>
                    <a:pt x="0" y="865391"/>
                  </a:lnTo>
                  <a:cubicBezTo>
                    <a:pt x="6350" y="1367597"/>
                    <a:pt x="331470" y="1796857"/>
                    <a:pt x="784860" y="1955607"/>
                  </a:cubicBezTo>
                  <a:close/>
                </a:path>
              </a:pathLst>
            </a:custGeom>
            <a:solidFill>
              <a:srgbClr val="BADBF3"/>
            </a:solidFill>
          </p:spPr>
          <p:txBody>
            <a:bodyPr/>
            <a:lstStyle/>
            <a:p>
              <a:endParaRPr lang="en-GB"/>
            </a:p>
          </p:txBody>
        </p:sp>
      </p:grpSp>
      <p:sp>
        <p:nvSpPr>
          <p:cNvPr id="8" name="Freeform 8"/>
          <p:cNvSpPr/>
          <p:nvPr/>
        </p:nvSpPr>
        <p:spPr>
          <a:xfrm>
            <a:off x="1432008" y="270272"/>
            <a:ext cx="3079295" cy="4223472"/>
          </a:xfrm>
          <a:custGeom>
            <a:avLst/>
            <a:gdLst/>
            <a:ahLst/>
            <a:cxnLst/>
            <a:rect l="l" t="t" r="r" b="b"/>
            <a:pathLst>
              <a:path w="3079295" h="4223472">
                <a:moveTo>
                  <a:pt x="0" y="0"/>
                </a:moveTo>
                <a:lnTo>
                  <a:pt x="3079296" y="0"/>
                </a:lnTo>
                <a:lnTo>
                  <a:pt x="3079296" y="4223472"/>
                </a:lnTo>
                <a:lnTo>
                  <a:pt x="0" y="4223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p:cNvSpPr/>
          <p:nvPr/>
        </p:nvSpPr>
        <p:spPr>
          <a:xfrm>
            <a:off x="4505191" y="4164257"/>
            <a:ext cx="3127248" cy="4114800"/>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64681" y="5143500"/>
            <a:ext cx="3112285" cy="4114800"/>
          </a:xfrm>
          <a:custGeom>
            <a:avLst/>
            <a:gdLst/>
            <a:ahLst/>
            <a:cxnLst/>
            <a:rect l="l" t="t" r="r" b="b"/>
            <a:pathLst>
              <a:path w="3112285" h="4114800">
                <a:moveTo>
                  <a:pt x="0" y="0"/>
                </a:moveTo>
                <a:lnTo>
                  <a:pt x="3112285" y="0"/>
                </a:lnTo>
                <a:lnTo>
                  <a:pt x="311228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1" name="Group 11"/>
          <p:cNvGrpSpPr/>
          <p:nvPr/>
        </p:nvGrpSpPr>
        <p:grpSpPr>
          <a:xfrm>
            <a:off x="9144000" y="2379125"/>
            <a:ext cx="8408900" cy="5205426"/>
            <a:chOff x="0" y="0"/>
            <a:chExt cx="11211867" cy="6940569"/>
          </a:xfrm>
        </p:grpSpPr>
        <p:sp>
          <p:nvSpPr>
            <p:cNvPr id="12" name="TextBox 12"/>
            <p:cNvSpPr txBox="1"/>
            <p:nvPr/>
          </p:nvSpPr>
          <p:spPr>
            <a:xfrm>
              <a:off x="0" y="3678259"/>
              <a:ext cx="11211867" cy="695325"/>
            </a:xfrm>
            <a:prstGeom prst="rect">
              <a:avLst/>
            </a:prstGeom>
          </p:spPr>
          <p:txBody>
            <a:bodyPr lIns="0" tIns="0" rIns="0" bIns="0" rtlCol="0" anchor="t">
              <a:spAutoFit/>
            </a:bodyPr>
            <a:lstStyle/>
            <a:p>
              <a:pPr algn="l">
                <a:lnSpc>
                  <a:spcPts val="3900"/>
                </a:lnSpc>
              </a:pPr>
              <a:r>
                <a:rPr lang="en-US" sz="3000">
                  <a:solidFill>
                    <a:srgbClr val="000000"/>
                  </a:solidFill>
                  <a:latin typeface="Codec Pro"/>
                  <a:ea typeface="Codec Pro"/>
                  <a:cs typeface="Codec Pro"/>
                  <a:sym typeface="Codec Pro"/>
                </a:rPr>
                <a:t>Data collection  </a:t>
              </a:r>
            </a:p>
          </p:txBody>
        </p:sp>
        <p:sp>
          <p:nvSpPr>
            <p:cNvPr id="13" name="TextBox 13"/>
            <p:cNvSpPr txBox="1"/>
            <p:nvPr/>
          </p:nvSpPr>
          <p:spPr>
            <a:xfrm>
              <a:off x="0" y="66675"/>
              <a:ext cx="11211867" cy="3040592"/>
            </a:xfrm>
            <a:prstGeom prst="rect">
              <a:avLst/>
            </a:prstGeom>
          </p:spPr>
          <p:txBody>
            <a:bodyPr lIns="0" tIns="0" rIns="0" bIns="0" rtlCol="0" anchor="t">
              <a:spAutoFit/>
            </a:bodyPr>
            <a:lstStyle/>
            <a:p>
              <a:pPr algn="l">
                <a:lnSpc>
                  <a:spcPts val="8800"/>
                </a:lnSpc>
              </a:pPr>
              <a:r>
                <a:rPr lang="en-US" sz="8000">
                  <a:solidFill>
                    <a:srgbClr val="000000"/>
                  </a:solidFill>
                  <a:latin typeface="Corben"/>
                  <a:ea typeface="Corben"/>
                  <a:cs typeface="Corben"/>
                  <a:sym typeface="Corben"/>
                </a:rPr>
                <a:t>1. Recording PNA Activity  </a:t>
              </a:r>
            </a:p>
          </p:txBody>
        </p:sp>
        <p:sp>
          <p:nvSpPr>
            <p:cNvPr id="14" name="TextBox 14"/>
            <p:cNvSpPr txBox="1"/>
            <p:nvPr/>
          </p:nvSpPr>
          <p:spPr>
            <a:xfrm>
              <a:off x="0" y="4831734"/>
              <a:ext cx="11211867" cy="2108835"/>
            </a:xfrm>
            <a:prstGeom prst="rect">
              <a:avLst/>
            </a:prstGeom>
          </p:spPr>
          <p:txBody>
            <a:bodyPr lIns="0" tIns="0" rIns="0" bIns="0" rtlCol="0" anchor="t">
              <a:spAutoFit/>
            </a:bodyPr>
            <a:lstStyle/>
            <a:p>
              <a:pPr algn="l">
                <a:lnSpc>
                  <a:spcPts val="3120"/>
                </a:lnSpc>
              </a:pPr>
              <a:r>
                <a:rPr lang="en-US" sz="2400">
                  <a:solidFill>
                    <a:srgbClr val="000000"/>
                  </a:solidFill>
                  <a:latin typeface="Codec Pro"/>
                  <a:ea typeface="Codec Pro"/>
                  <a:cs typeface="Codec Pro"/>
                  <a:sym typeface="Codec Pro"/>
                </a:rPr>
                <a:t> A shared spreadsheet, easily accessible by all PNA’s on dedicated MS Teams channel. Included data sets required by NHS England for monthly reporting plus others specific to the trust.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ADBF3"/>
        </a:solidFill>
        <a:effectLst/>
      </p:bgPr>
    </p:bg>
    <p:spTree>
      <p:nvGrpSpPr>
        <p:cNvPr id="1" name=""/>
        <p:cNvGrpSpPr/>
        <p:nvPr/>
      </p:nvGrpSpPr>
      <p:grpSpPr>
        <a:xfrm>
          <a:off x="0" y="0"/>
          <a:ext cx="0" cy="0"/>
          <a:chOff x="0" y="0"/>
          <a:chExt cx="0" cy="0"/>
        </a:xfrm>
      </p:grpSpPr>
      <p:sp>
        <p:nvSpPr>
          <p:cNvPr id="2" name="Freeform 2"/>
          <p:cNvSpPr/>
          <p:nvPr/>
        </p:nvSpPr>
        <p:spPr>
          <a:xfrm>
            <a:off x="0" y="-1646519"/>
            <a:ext cx="18288000" cy="16758458"/>
          </a:xfrm>
          <a:custGeom>
            <a:avLst/>
            <a:gdLst/>
            <a:ahLst/>
            <a:cxnLst/>
            <a:rect l="l" t="t" r="r" b="b"/>
            <a:pathLst>
              <a:path w="18288000" h="16758458">
                <a:moveTo>
                  <a:pt x="0" y="0"/>
                </a:moveTo>
                <a:lnTo>
                  <a:pt x="18288000" y="0"/>
                </a:lnTo>
                <a:lnTo>
                  <a:pt x="18288000" y="16758458"/>
                </a:lnTo>
                <a:lnTo>
                  <a:pt x="0" y="167584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624091" y="1173347"/>
            <a:ext cx="16856864" cy="8084953"/>
          </a:xfrm>
          <a:custGeom>
            <a:avLst/>
            <a:gdLst/>
            <a:ahLst/>
            <a:cxnLst/>
            <a:rect l="l" t="t" r="r" b="b"/>
            <a:pathLst>
              <a:path w="16856864" h="8084953">
                <a:moveTo>
                  <a:pt x="0" y="0"/>
                </a:moveTo>
                <a:lnTo>
                  <a:pt x="16856864" y="0"/>
                </a:lnTo>
                <a:lnTo>
                  <a:pt x="16856864" y="8084953"/>
                </a:lnTo>
                <a:lnTo>
                  <a:pt x="0" y="8084953"/>
                </a:lnTo>
                <a:lnTo>
                  <a:pt x="0" y="0"/>
                </a:lnTo>
                <a:close/>
              </a:path>
            </a:pathLst>
          </a:custGeom>
          <a:blipFill>
            <a:blip r:embed="rId4"/>
            <a:stretch>
              <a:fillRect t="-10762" b="-7503"/>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4176033" y="4981838"/>
            <a:ext cx="3837807" cy="3297219"/>
            <a:chOff x="0" y="0"/>
            <a:chExt cx="2354580" cy="2022917"/>
          </a:xfrm>
        </p:grpSpPr>
        <p:sp>
          <p:nvSpPr>
            <p:cNvPr id="3" name="Freeform 3"/>
            <p:cNvSpPr/>
            <p:nvPr/>
          </p:nvSpPr>
          <p:spPr>
            <a:xfrm>
              <a:off x="0" y="0"/>
              <a:ext cx="2353310" cy="2022917"/>
            </a:xfrm>
            <a:custGeom>
              <a:avLst/>
              <a:gdLst/>
              <a:ahLst/>
              <a:cxnLst/>
              <a:rect l="l" t="t" r="r" b="b"/>
              <a:pathLst>
                <a:path w="2353310" h="2022917">
                  <a:moveTo>
                    <a:pt x="784860" y="1955607"/>
                  </a:moveTo>
                  <a:cubicBezTo>
                    <a:pt x="905510" y="1996247"/>
                    <a:pt x="1042670" y="2022917"/>
                    <a:pt x="1177290" y="2022917"/>
                  </a:cubicBezTo>
                  <a:cubicBezTo>
                    <a:pt x="1311910" y="2022917"/>
                    <a:pt x="1441450" y="2000057"/>
                    <a:pt x="1560830" y="1959417"/>
                  </a:cubicBezTo>
                  <a:cubicBezTo>
                    <a:pt x="1563370" y="1958147"/>
                    <a:pt x="1565910" y="1958147"/>
                    <a:pt x="1568450" y="1956877"/>
                  </a:cubicBezTo>
                  <a:cubicBezTo>
                    <a:pt x="2016760" y="1794317"/>
                    <a:pt x="2346960" y="1365057"/>
                    <a:pt x="2353310" y="866010"/>
                  </a:cubicBezTo>
                  <a:lnTo>
                    <a:pt x="2353310" y="0"/>
                  </a:lnTo>
                  <a:lnTo>
                    <a:pt x="0" y="0"/>
                  </a:lnTo>
                  <a:lnTo>
                    <a:pt x="0" y="865391"/>
                  </a:lnTo>
                  <a:cubicBezTo>
                    <a:pt x="6350" y="1367597"/>
                    <a:pt x="331470" y="1796857"/>
                    <a:pt x="784860" y="1955607"/>
                  </a:cubicBezTo>
                  <a:close/>
                </a:path>
              </a:pathLst>
            </a:custGeom>
            <a:solidFill>
              <a:srgbClr val="BADBF3"/>
            </a:solidFill>
          </p:spPr>
          <p:txBody>
            <a:bodyPr/>
            <a:lstStyle/>
            <a:p>
              <a:endParaRPr lang="en-GB"/>
            </a:p>
          </p:txBody>
        </p:sp>
      </p:grpSp>
      <p:grpSp>
        <p:nvGrpSpPr>
          <p:cNvPr id="4" name="Group 4"/>
          <p:cNvGrpSpPr/>
          <p:nvPr/>
        </p:nvGrpSpPr>
        <p:grpSpPr>
          <a:xfrm rot="-10800000">
            <a:off x="1028700" y="1196525"/>
            <a:ext cx="3837807" cy="3297219"/>
            <a:chOff x="0" y="0"/>
            <a:chExt cx="2354580" cy="2022917"/>
          </a:xfrm>
        </p:grpSpPr>
        <p:sp>
          <p:nvSpPr>
            <p:cNvPr id="5" name="Freeform 5"/>
            <p:cNvSpPr/>
            <p:nvPr/>
          </p:nvSpPr>
          <p:spPr>
            <a:xfrm>
              <a:off x="0" y="0"/>
              <a:ext cx="2353310" cy="2022917"/>
            </a:xfrm>
            <a:custGeom>
              <a:avLst/>
              <a:gdLst/>
              <a:ahLst/>
              <a:cxnLst/>
              <a:rect l="l" t="t" r="r" b="b"/>
              <a:pathLst>
                <a:path w="2353310" h="2022917">
                  <a:moveTo>
                    <a:pt x="784860" y="1955607"/>
                  </a:moveTo>
                  <a:cubicBezTo>
                    <a:pt x="905510" y="1996247"/>
                    <a:pt x="1042670" y="2022917"/>
                    <a:pt x="1177290" y="2022917"/>
                  </a:cubicBezTo>
                  <a:cubicBezTo>
                    <a:pt x="1311910" y="2022917"/>
                    <a:pt x="1441450" y="2000057"/>
                    <a:pt x="1560830" y="1959417"/>
                  </a:cubicBezTo>
                  <a:cubicBezTo>
                    <a:pt x="1563370" y="1958147"/>
                    <a:pt x="1565910" y="1958147"/>
                    <a:pt x="1568450" y="1956877"/>
                  </a:cubicBezTo>
                  <a:cubicBezTo>
                    <a:pt x="2016760" y="1794317"/>
                    <a:pt x="2346960" y="1365057"/>
                    <a:pt x="2353310" y="866010"/>
                  </a:cubicBezTo>
                  <a:lnTo>
                    <a:pt x="2353310" y="0"/>
                  </a:lnTo>
                  <a:lnTo>
                    <a:pt x="0" y="0"/>
                  </a:lnTo>
                  <a:lnTo>
                    <a:pt x="0" y="865391"/>
                  </a:lnTo>
                  <a:cubicBezTo>
                    <a:pt x="6350" y="1367597"/>
                    <a:pt x="331470" y="1796857"/>
                    <a:pt x="784860" y="1955607"/>
                  </a:cubicBezTo>
                  <a:close/>
                </a:path>
              </a:pathLst>
            </a:custGeom>
            <a:solidFill>
              <a:srgbClr val="BADBF3"/>
            </a:solidFill>
          </p:spPr>
          <p:txBody>
            <a:bodyPr/>
            <a:lstStyle/>
            <a:p>
              <a:endParaRPr lang="en-GB"/>
            </a:p>
          </p:txBody>
        </p:sp>
      </p:grpSp>
      <p:grpSp>
        <p:nvGrpSpPr>
          <p:cNvPr id="6" name="Group 6"/>
          <p:cNvGrpSpPr/>
          <p:nvPr/>
        </p:nvGrpSpPr>
        <p:grpSpPr>
          <a:xfrm rot="-10800000">
            <a:off x="-486895" y="5961081"/>
            <a:ext cx="3837807" cy="3297219"/>
            <a:chOff x="0" y="0"/>
            <a:chExt cx="2354580" cy="2022917"/>
          </a:xfrm>
        </p:grpSpPr>
        <p:sp>
          <p:nvSpPr>
            <p:cNvPr id="7" name="Freeform 7"/>
            <p:cNvSpPr/>
            <p:nvPr/>
          </p:nvSpPr>
          <p:spPr>
            <a:xfrm>
              <a:off x="0" y="0"/>
              <a:ext cx="2353310" cy="2022917"/>
            </a:xfrm>
            <a:custGeom>
              <a:avLst/>
              <a:gdLst/>
              <a:ahLst/>
              <a:cxnLst/>
              <a:rect l="l" t="t" r="r" b="b"/>
              <a:pathLst>
                <a:path w="2353310" h="2022917">
                  <a:moveTo>
                    <a:pt x="784860" y="1955607"/>
                  </a:moveTo>
                  <a:cubicBezTo>
                    <a:pt x="905510" y="1996247"/>
                    <a:pt x="1042670" y="2022917"/>
                    <a:pt x="1177290" y="2022917"/>
                  </a:cubicBezTo>
                  <a:cubicBezTo>
                    <a:pt x="1311910" y="2022917"/>
                    <a:pt x="1441450" y="2000057"/>
                    <a:pt x="1560830" y="1959417"/>
                  </a:cubicBezTo>
                  <a:cubicBezTo>
                    <a:pt x="1563370" y="1958147"/>
                    <a:pt x="1565910" y="1958147"/>
                    <a:pt x="1568450" y="1956877"/>
                  </a:cubicBezTo>
                  <a:cubicBezTo>
                    <a:pt x="2016760" y="1794317"/>
                    <a:pt x="2346960" y="1365057"/>
                    <a:pt x="2353310" y="866010"/>
                  </a:cubicBezTo>
                  <a:lnTo>
                    <a:pt x="2353310" y="0"/>
                  </a:lnTo>
                  <a:lnTo>
                    <a:pt x="0" y="0"/>
                  </a:lnTo>
                  <a:lnTo>
                    <a:pt x="0" y="865391"/>
                  </a:lnTo>
                  <a:cubicBezTo>
                    <a:pt x="6350" y="1367597"/>
                    <a:pt x="331470" y="1796857"/>
                    <a:pt x="784860" y="1955607"/>
                  </a:cubicBezTo>
                  <a:close/>
                </a:path>
              </a:pathLst>
            </a:custGeom>
            <a:solidFill>
              <a:srgbClr val="BADBF3"/>
            </a:solidFill>
          </p:spPr>
          <p:txBody>
            <a:bodyPr/>
            <a:lstStyle/>
            <a:p>
              <a:endParaRPr lang="en-GB"/>
            </a:p>
          </p:txBody>
        </p:sp>
      </p:grpSp>
      <p:sp>
        <p:nvSpPr>
          <p:cNvPr id="8" name="Freeform 8"/>
          <p:cNvSpPr/>
          <p:nvPr/>
        </p:nvSpPr>
        <p:spPr>
          <a:xfrm>
            <a:off x="1432008" y="270272"/>
            <a:ext cx="3079295" cy="4223472"/>
          </a:xfrm>
          <a:custGeom>
            <a:avLst/>
            <a:gdLst/>
            <a:ahLst/>
            <a:cxnLst/>
            <a:rect l="l" t="t" r="r" b="b"/>
            <a:pathLst>
              <a:path w="3079295" h="4223472">
                <a:moveTo>
                  <a:pt x="0" y="0"/>
                </a:moveTo>
                <a:lnTo>
                  <a:pt x="3079296" y="0"/>
                </a:lnTo>
                <a:lnTo>
                  <a:pt x="3079296" y="4223472"/>
                </a:lnTo>
                <a:lnTo>
                  <a:pt x="0" y="4223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p:cNvSpPr/>
          <p:nvPr/>
        </p:nvSpPr>
        <p:spPr>
          <a:xfrm>
            <a:off x="4505191" y="4164257"/>
            <a:ext cx="3127248" cy="4114800"/>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64681" y="5143500"/>
            <a:ext cx="3112285" cy="4114800"/>
          </a:xfrm>
          <a:custGeom>
            <a:avLst/>
            <a:gdLst/>
            <a:ahLst/>
            <a:cxnLst/>
            <a:rect l="l" t="t" r="r" b="b"/>
            <a:pathLst>
              <a:path w="3112285" h="4114800">
                <a:moveTo>
                  <a:pt x="0" y="0"/>
                </a:moveTo>
                <a:lnTo>
                  <a:pt x="3112285" y="0"/>
                </a:lnTo>
                <a:lnTo>
                  <a:pt x="311228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1" name="Group 11"/>
          <p:cNvGrpSpPr/>
          <p:nvPr/>
        </p:nvGrpSpPr>
        <p:grpSpPr>
          <a:xfrm>
            <a:off x="8850400" y="2513167"/>
            <a:ext cx="8408900" cy="4814901"/>
            <a:chOff x="0" y="0"/>
            <a:chExt cx="11211867" cy="6419869"/>
          </a:xfrm>
        </p:grpSpPr>
        <p:sp>
          <p:nvSpPr>
            <p:cNvPr id="12" name="TextBox 12"/>
            <p:cNvSpPr txBox="1"/>
            <p:nvPr/>
          </p:nvSpPr>
          <p:spPr>
            <a:xfrm>
              <a:off x="0" y="3678259"/>
              <a:ext cx="11211867" cy="695325"/>
            </a:xfrm>
            <a:prstGeom prst="rect">
              <a:avLst/>
            </a:prstGeom>
          </p:spPr>
          <p:txBody>
            <a:bodyPr lIns="0" tIns="0" rIns="0" bIns="0" rtlCol="0" anchor="t">
              <a:spAutoFit/>
            </a:bodyPr>
            <a:lstStyle/>
            <a:p>
              <a:pPr algn="l">
                <a:lnSpc>
                  <a:spcPts val="3900"/>
                </a:lnSpc>
              </a:pPr>
              <a:r>
                <a:rPr lang="en-US" sz="3000">
                  <a:solidFill>
                    <a:srgbClr val="000000"/>
                  </a:solidFill>
                  <a:latin typeface="Codec Pro"/>
                  <a:ea typeface="Codec Pro"/>
                  <a:cs typeface="Codec Pro"/>
                  <a:sym typeface="Codec Pro"/>
                </a:rPr>
                <a:t>Gain insight into the value of the service  </a:t>
              </a:r>
            </a:p>
          </p:txBody>
        </p:sp>
        <p:sp>
          <p:nvSpPr>
            <p:cNvPr id="13" name="TextBox 13"/>
            <p:cNvSpPr txBox="1"/>
            <p:nvPr/>
          </p:nvSpPr>
          <p:spPr>
            <a:xfrm>
              <a:off x="0" y="66675"/>
              <a:ext cx="11211867" cy="3040592"/>
            </a:xfrm>
            <a:prstGeom prst="rect">
              <a:avLst/>
            </a:prstGeom>
          </p:spPr>
          <p:txBody>
            <a:bodyPr lIns="0" tIns="0" rIns="0" bIns="0" rtlCol="0" anchor="t">
              <a:spAutoFit/>
            </a:bodyPr>
            <a:lstStyle/>
            <a:p>
              <a:pPr algn="l">
                <a:lnSpc>
                  <a:spcPts val="8800"/>
                </a:lnSpc>
              </a:pPr>
              <a:r>
                <a:rPr lang="en-US" sz="8000">
                  <a:solidFill>
                    <a:srgbClr val="000000"/>
                  </a:solidFill>
                  <a:latin typeface="Corben"/>
                  <a:ea typeface="Corben"/>
                  <a:cs typeface="Corben"/>
                  <a:sym typeface="Corben"/>
                </a:rPr>
                <a:t>2. Feedback Survey  </a:t>
              </a:r>
            </a:p>
          </p:txBody>
        </p:sp>
        <p:sp>
          <p:nvSpPr>
            <p:cNvPr id="14" name="TextBox 14"/>
            <p:cNvSpPr txBox="1"/>
            <p:nvPr/>
          </p:nvSpPr>
          <p:spPr>
            <a:xfrm>
              <a:off x="0" y="4831734"/>
              <a:ext cx="11211867" cy="1588135"/>
            </a:xfrm>
            <a:prstGeom prst="rect">
              <a:avLst/>
            </a:prstGeom>
          </p:spPr>
          <p:txBody>
            <a:bodyPr lIns="0" tIns="0" rIns="0" bIns="0" rtlCol="0" anchor="t">
              <a:spAutoFit/>
            </a:bodyPr>
            <a:lstStyle/>
            <a:p>
              <a:pPr algn="l">
                <a:lnSpc>
                  <a:spcPts val="3120"/>
                </a:lnSpc>
              </a:pPr>
              <a:r>
                <a:rPr lang="en-US" sz="2400">
                  <a:solidFill>
                    <a:srgbClr val="000000"/>
                  </a:solidFill>
                  <a:latin typeface="Codec Pro"/>
                  <a:ea typeface="Codec Pro"/>
                  <a:cs typeface="Codec Pro"/>
                  <a:sym typeface="Codec Pro"/>
                </a:rPr>
                <a:t>A short electronic survey created and collected on MS Forms, sent to those who accessed the service. Completed annoymously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B97635AE703F4BA39FE78BEEEB71FB" ma:contentTypeVersion="20" ma:contentTypeDescription="Create a new document." ma:contentTypeScope="" ma:versionID="86326f212bc154c61a85fb8ddec8a7ea">
  <xsd:schema xmlns:xsd="http://www.w3.org/2001/XMLSchema" xmlns:xs="http://www.w3.org/2001/XMLSchema" xmlns:p="http://schemas.microsoft.com/office/2006/metadata/properties" xmlns:ns2="4cc1d5af-9ec2-401f-9764-4b8e1f43630e" xmlns:ns3="dff8a206-8449-48a9-b9d3-32e29987d55a" targetNamespace="http://schemas.microsoft.com/office/2006/metadata/properties" ma:root="true" ma:fieldsID="be0fa0d6a99319ab78bab8d8871f1c69" ns2:_="" ns3:_="">
    <xsd:import namespace="4cc1d5af-9ec2-401f-9764-4b8e1f43630e"/>
    <xsd:import namespace="dff8a206-8449-48a9-b9d3-32e29987d55a"/>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1d5af-9ec2-401f-9764-4b8e1f43630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8" nillable="true" ma:displayName="Taxonomy Catch All Column" ma:hidden="true" ma:list="{0527f014-4097-48b8-a236-ca29e644db8b}" ma:internalName="TaxCatchAll" ma:showField="CatchAllData" ma:web="4cc1d5af-9ec2-401f-9764-4b8e1f4363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f8a206-8449-48a9-b9d3-32e29987d55a"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15bf1aff-2095-4329-ab1f-3dcf709042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cc1d5af-9ec2-401f-9764-4b8e1f43630e">DV6FPVU3AH3X-1503074018-6684</_dlc_DocId>
    <_dlc_DocIdUrl xmlns="4cc1d5af-9ec2-401f-9764-4b8e1f43630e">
      <Url>https://echoevents.sharepoint.com/sites/BACCN/_layouts/15/DocIdRedir.aspx?ID=DV6FPVU3AH3X-1503074018-6684</Url>
      <Description>DV6FPVU3AH3X-1503074018-6684</Description>
    </_dlc_DocIdUrl>
    <TaxCatchAll xmlns="4cc1d5af-9ec2-401f-9764-4b8e1f43630e" xsi:nil="true"/>
    <lcf76f155ced4ddcb4097134ff3c332f xmlns="dff8a206-8449-48a9-b9d3-32e29987d5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6EC1B7-80B8-4708-A206-DBD523005259}"/>
</file>

<file path=customXml/itemProps2.xml><?xml version="1.0" encoding="utf-8"?>
<ds:datastoreItem xmlns:ds="http://schemas.openxmlformats.org/officeDocument/2006/customXml" ds:itemID="{F7E5AFF8-B373-494E-89C6-8730681275C6}"/>
</file>

<file path=customXml/itemProps3.xml><?xml version="1.0" encoding="utf-8"?>
<ds:datastoreItem xmlns:ds="http://schemas.openxmlformats.org/officeDocument/2006/customXml" ds:itemID="{7237CC5B-28CC-41D1-B61F-EA8E69B94573}"/>
</file>

<file path=customXml/itemProps4.xml><?xml version="1.0" encoding="utf-8"?>
<ds:datastoreItem xmlns:ds="http://schemas.openxmlformats.org/officeDocument/2006/customXml" ds:itemID="{B1FC4A4F-C3D6-445C-AA10-0B5695C74641}"/>
</file>

<file path=docProps/app.xml><?xml version="1.0" encoding="utf-8"?>
<Properties xmlns="http://schemas.openxmlformats.org/officeDocument/2006/extended-properties" xmlns:vt="http://schemas.openxmlformats.org/officeDocument/2006/docPropsVTypes">
  <TotalTime>84</TotalTime>
  <Words>763</Words>
  <Application>Microsoft Office PowerPoint</Application>
  <PresentationFormat>Custom</PresentationFormat>
  <Paragraphs>105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Canva Sans Bold</vt:lpstr>
      <vt:lpstr>Codec Pro</vt:lpstr>
      <vt:lpstr>Calibri</vt:lpstr>
      <vt:lpstr>Arial</vt:lpstr>
      <vt:lpstr>Corben</vt:lpstr>
      <vt:lpstr>Codec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BACCN PNA Implementation</dc:title>
  <cp:lastModifiedBy>Amy Stallard</cp:lastModifiedBy>
  <cp:revision>2</cp:revision>
  <dcterms:created xsi:type="dcterms:W3CDTF">2006-08-16T00:00:00Z</dcterms:created>
  <dcterms:modified xsi:type="dcterms:W3CDTF">2024-12-09T10:13:49Z</dcterms:modified>
  <dc:identifier>DAGOl7KWY1E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0x010100FAB97635AE703F4BA39FE78BEEEB71FB</vt:lpwstr>
  </property>
  <property fmtid="{D5CDD505-2E9C-101B-9397-08002B2CF9AE}" pid="3" name="_dlc_DocIdItemGuid">
    <vt:lpwstr>dec9efe7-1d79-445e-baed-f381a8c2c0c8</vt:lpwstr>
  </property>
</Properties>
</file>