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9"/>
  </p:notesMasterIdLst>
  <p:handoutMasterIdLst>
    <p:handoutMasterId r:id="rId20"/>
  </p:handoutMasterIdLst>
  <p:sldIdLst>
    <p:sldId id="276" r:id="rId2"/>
    <p:sldId id="301" r:id="rId3"/>
    <p:sldId id="288" r:id="rId4"/>
    <p:sldId id="292" r:id="rId5"/>
    <p:sldId id="336" r:id="rId6"/>
    <p:sldId id="306" r:id="rId7"/>
    <p:sldId id="307" r:id="rId8"/>
    <p:sldId id="312" r:id="rId9"/>
    <p:sldId id="310" r:id="rId10"/>
    <p:sldId id="257" r:id="rId11"/>
    <p:sldId id="290" r:id="rId12"/>
    <p:sldId id="335" r:id="rId13"/>
    <p:sldId id="308" r:id="rId14"/>
    <p:sldId id="269" r:id="rId15"/>
    <p:sldId id="328" r:id="rId16"/>
    <p:sldId id="330" r:id="rId17"/>
    <p:sldId id="291"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k Jenny" initials="CJ" lastIdx="1" clrIdx="0">
    <p:extLst>
      <p:ext uri="{19B8F6BF-5375-455C-9EA6-DF929625EA0E}">
        <p15:presenceInfo xmlns:p15="http://schemas.microsoft.com/office/powerpoint/2012/main" userId="S-1-5-21-54938807-603345021-1162870789-1353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697" autoAdjust="0"/>
  </p:normalViewPr>
  <p:slideViewPr>
    <p:cSldViewPr snapToGrid="0">
      <p:cViewPr varScale="1">
        <p:scale>
          <a:sx n="61" d="100"/>
          <a:sy n="61" d="100"/>
        </p:scale>
        <p:origin x="15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B92E0D-B26E-4983-9729-12342257A306}" type="doc">
      <dgm:prSet loTypeId="urn:microsoft.com/office/officeart/2008/layout/AlternatingHexagons" loCatId="list" qsTypeId="urn:microsoft.com/office/officeart/2005/8/quickstyle/simple1" qsCatId="simple" csTypeId="urn:microsoft.com/office/officeart/2005/8/colors/accent1_5" csCatId="accent1" phldr="1"/>
      <dgm:spPr/>
      <dgm:t>
        <a:bodyPr/>
        <a:lstStyle/>
        <a:p>
          <a:endParaRPr lang="en-GB"/>
        </a:p>
      </dgm:t>
    </dgm:pt>
    <dgm:pt modelId="{23D9CEC2-12B0-473C-BFCA-52C1C10E93D1}">
      <dgm:prSet phldrT="[Text]" custT="1"/>
      <dgm:spPr/>
      <dgm:t>
        <a:bodyPr/>
        <a:lstStyle/>
        <a:p>
          <a:r>
            <a:rPr lang="en-GB" sz="1800" dirty="0"/>
            <a:t>Patient</a:t>
          </a:r>
        </a:p>
        <a:p>
          <a:r>
            <a:rPr lang="en-GB" sz="1400" dirty="0"/>
            <a:t>experience </a:t>
          </a:r>
        </a:p>
      </dgm:t>
    </dgm:pt>
    <dgm:pt modelId="{4D28B010-5CC9-47A7-86F5-67D6424CC0EB}" type="parTrans" cxnId="{FD70C7E5-A4C5-46C6-97FB-F258C0713284}">
      <dgm:prSet/>
      <dgm:spPr/>
      <dgm:t>
        <a:bodyPr/>
        <a:lstStyle/>
        <a:p>
          <a:endParaRPr lang="en-GB"/>
        </a:p>
      </dgm:t>
    </dgm:pt>
    <dgm:pt modelId="{365EF031-996C-4ABB-A6DD-C72BF52B33B4}" type="sibTrans" cxnId="{FD70C7E5-A4C5-46C6-97FB-F258C0713284}">
      <dgm:prSet/>
      <dgm:spPr/>
      <dgm:t>
        <a:bodyPr/>
        <a:lstStyle/>
        <a:p>
          <a:r>
            <a:rPr lang="en-GB" dirty="0"/>
            <a:t>Chronic conditions </a:t>
          </a:r>
        </a:p>
      </dgm:t>
    </dgm:pt>
    <dgm:pt modelId="{DC4825A8-45B2-451B-9165-60378BCA5A6D}">
      <dgm:prSet phldrT="[Text]"/>
      <dgm:spPr/>
      <dgm:t>
        <a:bodyPr/>
        <a:lstStyle/>
        <a:p>
          <a:r>
            <a:rPr lang="en-GB" dirty="0"/>
            <a:t>Pre/post op fasting </a:t>
          </a:r>
        </a:p>
      </dgm:t>
    </dgm:pt>
    <dgm:pt modelId="{DB81010F-4DEF-4957-9D92-875E6C461C57}" type="parTrans" cxnId="{D35E89CE-306F-4D6F-BDAB-7146D1703B6A}">
      <dgm:prSet/>
      <dgm:spPr/>
      <dgm:t>
        <a:bodyPr/>
        <a:lstStyle/>
        <a:p>
          <a:endParaRPr lang="en-GB"/>
        </a:p>
      </dgm:t>
    </dgm:pt>
    <dgm:pt modelId="{885C5471-2127-4FA9-A006-D60122B05A5B}" type="sibTrans" cxnId="{D35E89CE-306F-4D6F-BDAB-7146D1703B6A}">
      <dgm:prSet/>
      <dgm:spPr/>
      <dgm:t>
        <a:bodyPr/>
        <a:lstStyle/>
        <a:p>
          <a:r>
            <a:rPr lang="en-GB" dirty="0"/>
            <a:t>Thirst interventions</a:t>
          </a:r>
        </a:p>
      </dgm:t>
    </dgm:pt>
    <dgm:pt modelId="{B97F8FD7-FAA5-45CA-9195-3751FADECAA3}">
      <dgm:prSet phldrT="[Text]" custT="1"/>
      <dgm:spPr/>
      <dgm:t>
        <a:bodyPr/>
        <a:lstStyle/>
        <a:p>
          <a:r>
            <a:rPr lang="en-GB" sz="1050" dirty="0"/>
            <a:t>Pathophysiology of thirst </a:t>
          </a:r>
        </a:p>
      </dgm:t>
    </dgm:pt>
    <dgm:pt modelId="{93E09FFB-3EE0-44A6-9CC9-90ADA932BBAA}" type="parTrans" cxnId="{20238925-4B1D-411D-A335-E34A6DB16DC0}">
      <dgm:prSet/>
      <dgm:spPr/>
      <dgm:t>
        <a:bodyPr/>
        <a:lstStyle/>
        <a:p>
          <a:endParaRPr lang="en-GB"/>
        </a:p>
      </dgm:t>
    </dgm:pt>
    <dgm:pt modelId="{1A06C386-BA17-41C7-899B-1958323B0623}" type="sibTrans" cxnId="{20238925-4B1D-411D-A335-E34A6DB16DC0}">
      <dgm:prSet custT="1"/>
      <dgm:spPr/>
      <dgm:t>
        <a:bodyPr/>
        <a:lstStyle/>
        <a:p>
          <a:r>
            <a:rPr lang="en-GB" sz="1800" dirty="0"/>
            <a:t>Thirst risk factors and drivers </a:t>
          </a:r>
        </a:p>
      </dgm:t>
    </dgm:pt>
    <dgm:pt modelId="{681F660E-E78D-4D0E-96FF-B171A404F195}">
      <dgm:prSet custT="1"/>
      <dgm:spPr/>
      <dgm:t>
        <a:bodyPr/>
        <a:lstStyle/>
        <a:p>
          <a:r>
            <a:rPr lang="en-GB" sz="1800" dirty="0"/>
            <a:t>Delirium and thirst </a:t>
          </a:r>
        </a:p>
      </dgm:t>
    </dgm:pt>
    <dgm:pt modelId="{80DE125E-7DE1-4370-ACC7-F3C257720B94}" type="parTrans" cxnId="{C8C76208-1458-4281-9882-DFC14A12C15C}">
      <dgm:prSet/>
      <dgm:spPr/>
      <dgm:t>
        <a:bodyPr/>
        <a:lstStyle/>
        <a:p>
          <a:endParaRPr lang="en-GB"/>
        </a:p>
      </dgm:t>
    </dgm:pt>
    <dgm:pt modelId="{67E31131-966F-40F6-B2CA-138A3D7AFDCD}" type="sibTrans" cxnId="{C8C76208-1458-4281-9882-DFC14A12C15C}">
      <dgm:prSet custT="1"/>
      <dgm:spPr/>
      <dgm:t>
        <a:bodyPr/>
        <a:lstStyle/>
        <a:p>
          <a:r>
            <a:rPr lang="en-GB" sz="1800" dirty="0"/>
            <a:t>Expert opinion/ advisory</a:t>
          </a:r>
        </a:p>
      </dgm:t>
    </dgm:pt>
    <dgm:pt modelId="{5918C0F7-6568-4AAD-93F8-B4A1F3212D82}" type="pres">
      <dgm:prSet presAssocID="{3AB92E0D-B26E-4983-9729-12342257A306}" presName="Name0" presStyleCnt="0">
        <dgm:presLayoutVars>
          <dgm:chMax/>
          <dgm:chPref/>
          <dgm:dir/>
          <dgm:animLvl val="lvl"/>
        </dgm:presLayoutVars>
      </dgm:prSet>
      <dgm:spPr/>
    </dgm:pt>
    <dgm:pt modelId="{298A6C14-E8C6-4BE9-8741-9BA9ABC56BB3}" type="pres">
      <dgm:prSet presAssocID="{23D9CEC2-12B0-473C-BFCA-52C1C10E93D1}" presName="composite" presStyleCnt="0"/>
      <dgm:spPr/>
    </dgm:pt>
    <dgm:pt modelId="{DBF44061-00A1-4035-B5BD-08B64D930A9E}" type="pres">
      <dgm:prSet presAssocID="{23D9CEC2-12B0-473C-BFCA-52C1C10E93D1}" presName="Parent1" presStyleLbl="node1" presStyleIdx="0" presStyleCnt="8">
        <dgm:presLayoutVars>
          <dgm:chMax val="1"/>
          <dgm:chPref val="1"/>
          <dgm:bulletEnabled val="1"/>
        </dgm:presLayoutVars>
      </dgm:prSet>
      <dgm:spPr/>
    </dgm:pt>
    <dgm:pt modelId="{B4A169DC-8EC5-45BD-BAEB-F5D3FA46A034}" type="pres">
      <dgm:prSet presAssocID="{23D9CEC2-12B0-473C-BFCA-52C1C10E93D1}" presName="Childtext1" presStyleLbl="revTx" presStyleIdx="0" presStyleCnt="4">
        <dgm:presLayoutVars>
          <dgm:chMax val="0"/>
          <dgm:chPref val="0"/>
          <dgm:bulletEnabled val="1"/>
        </dgm:presLayoutVars>
      </dgm:prSet>
      <dgm:spPr/>
    </dgm:pt>
    <dgm:pt modelId="{D3D4DC36-AA4A-4AEB-BBBB-E5B19284245C}" type="pres">
      <dgm:prSet presAssocID="{23D9CEC2-12B0-473C-BFCA-52C1C10E93D1}" presName="BalanceSpacing" presStyleCnt="0"/>
      <dgm:spPr/>
    </dgm:pt>
    <dgm:pt modelId="{583423AF-1622-45E6-A1F8-7B45D8E36D6D}" type="pres">
      <dgm:prSet presAssocID="{23D9CEC2-12B0-473C-BFCA-52C1C10E93D1}" presName="BalanceSpacing1" presStyleCnt="0"/>
      <dgm:spPr/>
    </dgm:pt>
    <dgm:pt modelId="{0B927CC8-5042-4842-A909-ABB2E014A0AC}" type="pres">
      <dgm:prSet presAssocID="{365EF031-996C-4ABB-A6DD-C72BF52B33B4}" presName="Accent1Text" presStyleLbl="node1" presStyleIdx="1" presStyleCnt="8"/>
      <dgm:spPr/>
    </dgm:pt>
    <dgm:pt modelId="{3F87CA07-A830-4B52-B04B-98D8A502A6C4}" type="pres">
      <dgm:prSet presAssocID="{365EF031-996C-4ABB-A6DD-C72BF52B33B4}" presName="spaceBetweenRectangles" presStyleCnt="0"/>
      <dgm:spPr/>
    </dgm:pt>
    <dgm:pt modelId="{31973B7D-ED53-4665-A09D-C7FCE852E087}" type="pres">
      <dgm:prSet presAssocID="{681F660E-E78D-4D0E-96FF-B171A404F195}" presName="composite" presStyleCnt="0"/>
      <dgm:spPr/>
    </dgm:pt>
    <dgm:pt modelId="{C9C256DE-F7A1-448D-A253-4B8FE38C6836}" type="pres">
      <dgm:prSet presAssocID="{681F660E-E78D-4D0E-96FF-B171A404F195}" presName="Parent1" presStyleLbl="node1" presStyleIdx="2" presStyleCnt="8">
        <dgm:presLayoutVars>
          <dgm:chMax val="1"/>
          <dgm:chPref val="1"/>
          <dgm:bulletEnabled val="1"/>
        </dgm:presLayoutVars>
      </dgm:prSet>
      <dgm:spPr/>
    </dgm:pt>
    <dgm:pt modelId="{C8DDB88C-7CA2-4C9A-B584-39CCA06EBB29}" type="pres">
      <dgm:prSet presAssocID="{681F660E-E78D-4D0E-96FF-B171A404F195}" presName="Childtext1" presStyleLbl="revTx" presStyleIdx="1" presStyleCnt="4">
        <dgm:presLayoutVars>
          <dgm:chMax val="0"/>
          <dgm:chPref val="0"/>
          <dgm:bulletEnabled val="1"/>
        </dgm:presLayoutVars>
      </dgm:prSet>
      <dgm:spPr/>
    </dgm:pt>
    <dgm:pt modelId="{9AC2ADF7-5B59-4C50-8DAD-48976E2EEF84}" type="pres">
      <dgm:prSet presAssocID="{681F660E-E78D-4D0E-96FF-B171A404F195}" presName="BalanceSpacing" presStyleCnt="0"/>
      <dgm:spPr/>
    </dgm:pt>
    <dgm:pt modelId="{1D93AC51-71F4-45A4-916B-2591AF6291F3}" type="pres">
      <dgm:prSet presAssocID="{681F660E-E78D-4D0E-96FF-B171A404F195}" presName="BalanceSpacing1" presStyleCnt="0"/>
      <dgm:spPr/>
    </dgm:pt>
    <dgm:pt modelId="{57A98A98-C64F-432C-B0FB-4408BEB3481C}" type="pres">
      <dgm:prSet presAssocID="{67E31131-966F-40F6-B2CA-138A3D7AFDCD}" presName="Accent1Text" presStyleLbl="node1" presStyleIdx="3" presStyleCnt="8" custLinFactNeighborX="425" custLinFactNeighborY="855"/>
      <dgm:spPr/>
    </dgm:pt>
    <dgm:pt modelId="{9CE71EF0-9973-42AF-9CC8-A9A3B1B4F1FE}" type="pres">
      <dgm:prSet presAssocID="{67E31131-966F-40F6-B2CA-138A3D7AFDCD}" presName="spaceBetweenRectangles" presStyleCnt="0"/>
      <dgm:spPr/>
    </dgm:pt>
    <dgm:pt modelId="{6AA59503-1998-4900-9067-20D2AAE605D7}" type="pres">
      <dgm:prSet presAssocID="{DC4825A8-45B2-451B-9165-60378BCA5A6D}" presName="composite" presStyleCnt="0"/>
      <dgm:spPr/>
    </dgm:pt>
    <dgm:pt modelId="{1E31BBF9-25BF-4B83-B8F6-6CEEB8D4E6AF}" type="pres">
      <dgm:prSet presAssocID="{DC4825A8-45B2-451B-9165-60378BCA5A6D}" presName="Parent1" presStyleLbl="node1" presStyleIdx="4" presStyleCnt="8">
        <dgm:presLayoutVars>
          <dgm:chMax val="1"/>
          <dgm:chPref val="1"/>
          <dgm:bulletEnabled val="1"/>
        </dgm:presLayoutVars>
      </dgm:prSet>
      <dgm:spPr/>
    </dgm:pt>
    <dgm:pt modelId="{E025CD72-B3DD-403B-91AF-DB9B78668EB6}" type="pres">
      <dgm:prSet presAssocID="{DC4825A8-45B2-451B-9165-60378BCA5A6D}" presName="Childtext1" presStyleLbl="revTx" presStyleIdx="2" presStyleCnt="4">
        <dgm:presLayoutVars>
          <dgm:chMax val="0"/>
          <dgm:chPref val="0"/>
          <dgm:bulletEnabled val="1"/>
        </dgm:presLayoutVars>
      </dgm:prSet>
      <dgm:spPr/>
    </dgm:pt>
    <dgm:pt modelId="{54A16661-C6F6-4926-91E6-4725E44CA5C6}" type="pres">
      <dgm:prSet presAssocID="{DC4825A8-45B2-451B-9165-60378BCA5A6D}" presName="BalanceSpacing" presStyleCnt="0"/>
      <dgm:spPr/>
    </dgm:pt>
    <dgm:pt modelId="{64054B70-FD1E-467E-BA28-DEDED0CDEEDE}" type="pres">
      <dgm:prSet presAssocID="{DC4825A8-45B2-451B-9165-60378BCA5A6D}" presName="BalanceSpacing1" presStyleCnt="0"/>
      <dgm:spPr/>
    </dgm:pt>
    <dgm:pt modelId="{F9E2DF7E-9BF9-41DA-8DA9-7A40A1477734}" type="pres">
      <dgm:prSet presAssocID="{885C5471-2127-4FA9-A006-D60122B05A5B}" presName="Accent1Text" presStyleLbl="node1" presStyleIdx="5" presStyleCnt="8"/>
      <dgm:spPr/>
    </dgm:pt>
    <dgm:pt modelId="{941BE51D-56DB-4276-8100-E23A650B916E}" type="pres">
      <dgm:prSet presAssocID="{885C5471-2127-4FA9-A006-D60122B05A5B}" presName="spaceBetweenRectangles" presStyleCnt="0"/>
      <dgm:spPr/>
    </dgm:pt>
    <dgm:pt modelId="{5A90B39D-9E99-49BB-93A5-B8DB9B8A351B}" type="pres">
      <dgm:prSet presAssocID="{B97F8FD7-FAA5-45CA-9195-3751FADECAA3}" presName="composite" presStyleCnt="0"/>
      <dgm:spPr/>
    </dgm:pt>
    <dgm:pt modelId="{3F96D5A7-2648-4B07-9014-9B8978592A62}" type="pres">
      <dgm:prSet presAssocID="{B97F8FD7-FAA5-45CA-9195-3751FADECAA3}" presName="Parent1" presStyleLbl="node1" presStyleIdx="6" presStyleCnt="8">
        <dgm:presLayoutVars>
          <dgm:chMax val="1"/>
          <dgm:chPref val="1"/>
          <dgm:bulletEnabled val="1"/>
        </dgm:presLayoutVars>
      </dgm:prSet>
      <dgm:spPr/>
    </dgm:pt>
    <dgm:pt modelId="{C7B2DBF8-A7E0-4245-B99D-74BA0C6988EC}" type="pres">
      <dgm:prSet presAssocID="{B97F8FD7-FAA5-45CA-9195-3751FADECAA3}" presName="Childtext1" presStyleLbl="revTx" presStyleIdx="3" presStyleCnt="4">
        <dgm:presLayoutVars>
          <dgm:chMax val="0"/>
          <dgm:chPref val="0"/>
          <dgm:bulletEnabled val="1"/>
        </dgm:presLayoutVars>
      </dgm:prSet>
      <dgm:spPr/>
    </dgm:pt>
    <dgm:pt modelId="{6846BCF7-C4E3-4925-BC8A-9818A5231F35}" type="pres">
      <dgm:prSet presAssocID="{B97F8FD7-FAA5-45CA-9195-3751FADECAA3}" presName="BalanceSpacing" presStyleCnt="0"/>
      <dgm:spPr/>
    </dgm:pt>
    <dgm:pt modelId="{17C376BC-7BE0-42EF-A6A0-F0658745DEC1}" type="pres">
      <dgm:prSet presAssocID="{B97F8FD7-FAA5-45CA-9195-3751FADECAA3}" presName="BalanceSpacing1" presStyleCnt="0"/>
      <dgm:spPr/>
    </dgm:pt>
    <dgm:pt modelId="{EB5BB670-083D-4C41-8578-EF868123FA84}" type="pres">
      <dgm:prSet presAssocID="{1A06C386-BA17-41C7-899B-1958323B0623}" presName="Accent1Text" presStyleLbl="node1" presStyleIdx="7" presStyleCnt="8"/>
      <dgm:spPr/>
    </dgm:pt>
  </dgm:ptLst>
  <dgm:cxnLst>
    <dgm:cxn modelId="{41D7D304-D6AC-45E2-B422-35FBA19689CE}" type="presOf" srcId="{365EF031-996C-4ABB-A6DD-C72BF52B33B4}" destId="{0B927CC8-5042-4842-A909-ABB2E014A0AC}" srcOrd="0" destOrd="0" presId="urn:microsoft.com/office/officeart/2008/layout/AlternatingHexagons"/>
    <dgm:cxn modelId="{C8C76208-1458-4281-9882-DFC14A12C15C}" srcId="{3AB92E0D-B26E-4983-9729-12342257A306}" destId="{681F660E-E78D-4D0E-96FF-B171A404F195}" srcOrd="1" destOrd="0" parTransId="{80DE125E-7DE1-4370-ACC7-F3C257720B94}" sibTransId="{67E31131-966F-40F6-B2CA-138A3D7AFDCD}"/>
    <dgm:cxn modelId="{CF4DF115-40D2-48A3-9987-A9E28F89C959}" type="presOf" srcId="{B97F8FD7-FAA5-45CA-9195-3751FADECAA3}" destId="{3F96D5A7-2648-4B07-9014-9B8978592A62}" srcOrd="0" destOrd="0" presId="urn:microsoft.com/office/officeart/2008/layout/AlternatingHexagons"/>
    <dgm:cxn modelId="{20238925-4B1D-411D-A335-E34A6DB16DC0}" srcId="{3AB92E0D-B26E-4983-9729-12342257A306}" destId="{B97F8FD7-FAA5-45CA-9195-3751FADECAA3}" srcOrd="3" destOrd="0" parTransId="{93E09FFB-3EE0-44A6-9CC9-90ADA932BBAA}" sibTransId="{1A06C386-BA17-41C7-899B-1958323B0623}"/>
    <dgm:cxn modelId="{182A5153-C2E7-472E-BAF4-70AB06EC6BBF}" type="presOf" srcId="{1A06C386-BA17-41C7-899B-1958323B0623}" destId="{EB5BB670-083D-4C41-8578-EF868123FA84}" srcOrd="0" destOrd="0" presId="urn:microsoft.com/office/officeart/2008/layout/AlternatingHexagons"/>
    <dgm:cxn modelId="{6A0DFC5A-70A2-479E-A967-45C0F1C86A4A}" type="presOf" srcId="{3AB92E0D-B26E-4983-9729-12342257A306}" destId="{5918C0F7-6568-4AAD-93F8-B4A1F3212D82}" srcOrd="0" destOrd="0" presId="urn:microsoft.com/office/officeart/2008/layout/AlternatingHexagons"/>
    <dgm:cxn modelId="{AAD25A92-A89A-47B9-BCD7-EB33C8ABDFF5}" type="presOf" srcId="{681F660E-E78D-4D0E-96FF-B171A404F195}" destId="{C9C256DE-F7A1-448D-A253-4B8FE38C6836}" srcOrd="0" destOrd="0" presId="urn:microsoft.com/office/officeart/2008/layout/AlternatingHexagons"/>
    <dgm:cxn modelId="{3EEC2DC5-EF3C-4BBC-9D02-5EC60E61B9F5}" type="presOf" srcId="{23D9CEC2-12B0-473C-BFCA-52C1C10E93D1}" destId="{DBF44061-00A1-4035-B5BD-08B64D930A9E}" srcOrd="0" destOrd="0" presId="urn:microsoft.com/office/officeart/2008/layout/AlternatingHexagons"/>
    <dgm:cxn modelId="{D35E89CE-306F-4D6F-BDAB-7146D1703B6A}" srcId="{3AB92E0D-B26E-4983-9729-12342257A306}" destId="{DC4825A8-45B2-451B-9165-60378BCA5A6D}" srcOrd="2" destOrd="0" parTransId="{DB81010F-4DEF-4957-9D92-875E6C461C57}" sibTransId="{885C5471-2127-4FA9-A006-D60122B05A5B}"/>
    <dgm:cxn modelId="{9B3023D0-F022-40F0-811F-7C861448576D}" type="presOf" srcId="{67E31131-966F-40F6-B2CA-138A3D7AFDCD}" destId="{57A98A98-C64F-432C-B0FB-4408BEB3481C}" srcOrd="0" destOrd="0" presId="urn:microsoft.com/office/officeart/2008/layout/AlternatingHexagons"/>
    <dgm:cxn modelId="{6CB994DF-FB16-422A-B53D-CF0E5B0CB772}" type="presOf" srcId="{885C5471-2127-4FA9-A006-D60122B05A5B}" destId="{F9E2DF7E-9BF9-41DA-8DA9-7A40A1477734}" srcOrd="0" destOrd="0" presId="urn:microsoft.com/office/officeart/2008/layout/AlternatingHexagons"/>
    <dgm:cxn modelId="{FD70C7E5-A4C5-46C6-97FB-F258C0713284}" srcId="{3AB92E0D-B26E-4983-9729-12342257A306}" destId="{23D9CEC2-12B0-473C-BFCA-52C1C10E93D1}" srcOrd="0" destOrd="0" parTransId="{4D28B010-5CC9-47A7-86F5-67D6424CC0EB}" sibTransId="{365EF031-996C-4ABB-A6DD-C72BF52B33B4}"/>
    <dgm:cxn modelId="{E3C745F8-D6E9-4E66-AA6F-347F7B43059E}" type="presOf" srcId="{DC4825A8-45B2-451B-9165-60378BCA5A6D}" destId="{1E31BBF9-25BF-4B83-B8F6-6CEEB8D4E6AF}" srcOrd="0" destOrd="0" presId="urn:microsoft.com/office/officeart/2008/layout/AlternatingHexagons"/>
    <dgm:cxn modelId="{ACCB81DD-703E-4B7F-BA53-A4C102026C1A}" type="presParOf" srcId="{5918C0F7-6568-4AAD-93F8-B4A1F3212D82}" destId="{298A6C14-E8C6-4BE9-8741-9BA9ABC56BB3}" srcOrd="0" destOrd="0" presId="urn:microsoft.com/office/officeart/2008/layout/AlternatingHexagons"/>
    <dgm:cxn modelId="{448D4D63-54B1-4632-94AE-28E64DF42B2C}" type="presParOf" srcId="{298A6C14-E8C6-4BE9-8741-9BA9ABC56BB3}" destId="{DBF44061-00A1-4035-B5BD-08B64D930A9E}" srcOrd="0" destOrd="0" presId="urn:microsoft.com/office/officeart/2008/layout/AlternatingHexagons"/>
    <dgm:cxn modelId="{79120191-E8D6-4EED-8FC9-3A5DDB3AE033}" type="presParOf" srcId="{298A6C14-E8C6-4BE9-8741-9BA9ABC56BB3}" destId="{B4A169DC-8EC5-45BD-BAEB-F5D3FA46A034}" srcOrd="1" destOrd="0" presId="urn:microsoft.com/office/officeart/2008/layout/AlternatingHexagons"/>
    <dgm:cxn modelId="{EFCD38C0-62C2-43E7-BF3C-5E5D142DFF3E}" type="presParOf" srcId="{298A6C14-E8C6-4BE9-8741-9BA9ABC56BB3}" destId="{D3D4DC36-AA4A-4AEB-BBBB-E5B19284245C}" srcOrd="2" destOrd="0" presId="urn:microsoft.com/office/officeart/2008/layout/AlternatingHexagons"/>
    <dgm:cxn modelId="{E1E2F7FD-6BB0-4B16-A53C-3A8D4627131A}" type="presParOf" srcId="{298A6C14-E8C6-4BE9-8741-9BA9ABC56BB3}" destId="{583423AF-1622-45E6-A1F8-7B45D8E36D6D}" srcOrd="3" destOrd="0" presId="urn:microsoft.com/office/officeart/2008/layout/AlternatingHexagons"/>
    <dgm:cxn modelId="{8C227DF7-8CD9-4044-8EBD-1DBCC95F105A}" type="presParOf" srcId="{298A6C14-E8C6-4BE9-8741-9BA9ABC56BB3}" destId="{0B927CC8-5042-4842-A909-ABB2E014A0AC}" srcOrd="4" destOrd="0" presId="urn:microsoft.com/office/officeart/2008/layout/AlternatingHexagons"/>
    <dgm:cxn modelId="{24D5BB7F-72B5-4CD1-9108-0B6BC1216DFA}" type="presParOf" srcId="{5918C0F7-6568-4AAD-93F8-B4A1F3212D82}" destId="{3F87CA07-A830-4B52-B04B-98D8A502A6C4}" srcOrd="1" destOrd="0" presId="urn:microsoft.com/office/officeart/2008/layout/AlternatingHexagons"/>
    <dgm:cxn modelId="{C37345AC-123E-4E56-9741-F49B60936C12}" type="presParOf" srcId="{5918C0F7-6568-4AAD-93F8-B4A1F3212D82}" destId="{31973B7D-ED53-4665-A09D-C7FCE852E087}" srcOrd="2" destOrd="0" presId="urn:microsoft.com/office/officeart/2008/layout/AlternatingHexagons"/>
    <dgm:cxn modelId="{BC7600B9-C4CD-400B-AD8E-9C1ADF15A692}" type="presParOf" srcId="{31973B7D-ED53-4665-A09D-C7FCE852E087}" destId="{C9C256DE-F7A1-448D-A253-4B8FE38C6836}" srcOrd="0" destOrd="0" presId="urn:microsoft.com/office/officeart/2008/layout/AlternatingHexagons"/>
    <dgm:cxn modelId="{F45CB5DE-159E-4712-8707-297895DAC84B}" type="presParOf" srcId="{31973B7D-ED53-4665-A09D-C7FCE852E087}" destId="{C8DDB88C-7CA2-4C9A-B584-39CCA06EBB29}" srcOrd="1" destOrd="0" presId="urn:microsoft.com/office/officeart/2008/layout/AlternatingHexagons"/>
    <dgm:cxn modelId="{5B895445-3A3F-4ABE-8727-AFCB2324EF97}" type="presParOf" srcId="{31973B7D-ED53-4665-A09D-C7FCE852E087}" destId="{9AC2ADF7-5B59-4C50-8DAD-48976E2EEF84}" srcOrd="2" destOrd="0" presId="urn:microsoft.com/office/officeart/2008/layout/AlternatingHexagons"/>
    <dgm:cxn modelId="{6028CDBC-E856-4621-B5DF-6F4757C028A2}" type="presParOf" srcId="{31973B7D-ED53-4665-A09D-C7FCE852E087}" destId="{1D93AC51-71F4-45A4-916B-2591AF6291F3}" srcOrd="3" destOrd="0" presId="urn:microsoft.com/office/officeart/2008/layout/AlternatingHexagons"/>
    <dgm:cxn modelId="{B169204B-E953-45C6-94EA-736CAEADD94C}" type="presParOf" srcId="{31973B7D-ED53-4665-A09D-C7FCE852E087}" destId="{57A98A98-C64F-432C-B0FB-4408BEB3481C}" srcOrd="4" destOrd="0" presId="urn:microsoft.com/office/officeart/2008/layout/AlternatingHexagons"/>
    <dgm:cxn modelId="{14DD7747-EE21-46F7-81F8-852E36AFE774}" type="presParOf" srcId="{5918C0F7-6568-4AAD-93F8-B4A1F3212D82}" destId="{9CE71EF0-9973-42AF-9CC8-A9A3B1B4F1FE}" srcOrd="3" destOrd="0" presId="urn:microsoft.com/office/officeart/2008/layout/AlternatingHexagons"/>
    <dgm:cxn modelId="{2CC752AC-DFF5-43D3-864D-47988CE191AD}" type="presParOf" srcId="{5918C0F7-6568-4AAD-93F8-B4A1F3212D82}" destId="{6AA59503-1998-4900-9067-20D2AAE605D7}" srcOrd="4" destOrd="0" presId="urn:microsoft.com/office/officeart/2008/layout/AlternatingHexagons"/>
    <dgm:cxn modelId="{432FCAB8-8DDE-411F-A031-427E81CE48B3}" type="presParOf" srcId="{6AA59503-1998-4900-9067-20D2AAE605D7}" destId="{1E31BBF9-25BF-4B83-B8F6-6CEEB8D4E6AF}" srcOrd="0" destOrd="0" presId="urn:microsoft.com/office/officeart/2008/layout/AlternatingHexagons"/>
    <dgm:cxn modelId="{33F2BE6E-657F-4E87-9720-22280FB68771}" type="presParOf" srcId="{6AA59503-1998-4900-9067-20D2AAE605D7}" destId="{E025CD72-B3DD-403B-91AF-DB9B78668EB6}" srcOrd="1" destOrd="0" presId="urn:microsoft.com/office/officeart/2008/layout/AlternatingHexagons"/>
    <dgm:cxn modelId="{733EAD68-1F79-49DE-B30D-66CABD9AF9A4}" type="presParOf" srcId="{6AA59503-1998-4900-9067-20D2AAE605D7}" destId="{54A16661-C6F6-4926-91E6-4725E44CA5C6}" srcOrd="2" destOrd="0" presId="urn:microsoft.com/office/officeart/2008/layout/AlternatingHexagons"/>
    <dgm:cxn modelId="{CA14549F-5F50-4191-9608-7EC9B3309510}" type="presParOf" srcId="{6AA59503-1998-4900-9067-20D2AAE605D7}" destId="{64054B70-FD1E-467E-BA28-DEDED0CDEEDE}" srcOrd="3" destOrd="0" presId="urn:microsoft.com/office/officeart/2008/layout/AlternatingHexagons"/>
    <dgm:cxn modelId="{A34A0A4C-EEF8-4856-8345-F286C94E9A8E}" type="presParOf" srcId="{6AA59503-1998-4900-9067-20D2AAE605D7}" destId="{F9E2DF7E-9BF9-41DA-8DA9-7A40A1477734}" srcOrd="4" destOrd="0" presId="urn:microsoft.com/office/officeart/2008/layout/AlternatingHexagons"/>
    <dgm:cxn modelId="{7F573938-646D-4CE9-B68C-A704EFC86EF9}" type="presParOf" srcId="{5918C0F7-6568-4AAD-93F8-B4A1F3212D82}" destId="{941BE51D-56DB-4276-8100-E23A650B916E}" srcOrd="5" destOrd="0" presId="urn:microsoft.com/office/officeart/2008/layout/AlternatingHexagons"/>
    <dgm:cxn modelId="{A8E293D8-C7BA-497C-B666-4E88F19F4871}" type="presParOf" srcId="{5918C0F7-6568-4AAD-93F8-B4A1F3212D82}" destId="{5A90B39D-9E99-49BB-93A5-B8DB9B8A351B}" srcOrd="6" destOrd="0" presId="urn:microsoft.com/office/officeart/2008/layout/AlternatingHexagons"/>
    <dgm:cxn modelId="{0540B2BC-5854-4623-9DAA-74748FD367D7}" type="presParOf" srcId="{5A90B39D-9E99-49BB-93A5-B8DB9B8A351B}" destId="{3F96D5A7-2648-4B07-9014-9B8978592A62}" srcOrd="0" destOrd="0" presId="urn:microsoft.com/office/officeart/2008/layout/AlternatingHexagons"/>
    <dgm:cxn modelId="{C87E7BF5-7EC9-454E-86AD-0B710E9DE6C6}" type="presParOf" srcId="{5A90B39D-9E99-49BB-93A5-B8DB9B8A351B}" destId="{C7B2DBF8-A7E0-4245-B99D-74BA0C6988EC}" srcOrd="1" destOrd="0" presId="urn:microsoft.com/office/officeart/2008/layout/AlternatingHexagons"/>
    <dgm:cxn modelId="{45C78362-2C73-45CD-A7E5-25C6F6E3AEA3}" type="presParOf" srcId="{5A90B39D-9E99-49BB-93A5-B8DB9B8A351B}" destId="{6846BCF7-C4E3-4925-BC8A-9818A5231F35}" srcOrd="2" destOrd="0" presId="urn:microsoft.com/office/officeart/2008/layout/AlternatingHexagons"/>
    <dgm:cxn modelId="{9AC04D02-1F15-4D88-B4C5-142EF6FF2633}" type="presParOf" srcId="{5A90B39D-9E99-49BB-93A5-B8DB9B8A351B}" destId="{17C376BC-7BE0-42EF-A6A0-F0658745DEC1}" srcOrd="3" destOrd="0" presId="urn:microsoft.com/office/officeart/2008/layout/AlternatingHexagons"/>
    <dgm:cxn modelId="{A3259E3A-D32A-4A16-9337-A967B6A686B5}" type="presParOf" srcId="{5A90B39D-9E99-49BB-93A5-B8DB9B8A351B}" destId="{EB5BB670-083D-4C41-8578-EF868123FA84}"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44061-00A1-4035-B5BD-08B64D930A9E}">
      <dsp:nvSpPr>
        <dsp:cNvPr id="0" name=""/>
        <dsp:cNvSpPr/>
      </dsp:nvSpPr>
      <dsp:spPr>
        <a:xfrm rot="5400000">
          <a:off x="2505755" y="617801"/>
          <a:ext cx="1645708" cy="1431766"/>
        </a:xfrm>
        <a:prstGeom prst="hexagon">
          <a:avLst>
            <a:gd name="adj" fmla="val 25000"/>
            <a:gd name="vf" fmla="val 11547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Patient</a:t>
          </a:r>
        </a:p>
        <a:p>
          <a:pPr marL="0" lvl="0" indent="0" algn="ctr" defTabSz="800100">
            <a:lnSpc>
              <a:spcPct val="90000"/>
            </a:lnSpc>
            <a:spcBef>
              <a:spcPct val="0"/>
            </a:spcBef>
            <a:spcAft>
              <a:spcPct val="35000"/>
            </a:spcAft>
            <a:buNone/>
          </a:pPr>
          <a:r>
            <a:rPr lang="en-GB" sz="1400" kern="1200" dirty="0"/>
            <a:t>experience </a:t>
          </a:r>
        </a:p>
      </dsp:txBody>
      <dsp:txXfrm rot="-5400000">
        <a:off x="2835843" y="767286"/>
        <a:ext cx="985532" cy="1132796"/>
      </dsp:txXfrm>
    </dsp:sp>
    <dsp:sp modelId="{B4A169DC-8EC5-45BD-BAEB-F5D3FA46A034}">
      <dsp:nvSpPr>
        <dsp:cNvPr id="0" name=""/>
        <dsp:cNvSpPr/>
      </dsp:nvSpPr>
      <dsp:spPr>
        <a:xfrm>
          <a:off x="4087939" y="839971"/>
          <a:ext cx="1836610" cy="987425"/>
        </a:xfrm>
        <a:prstGeom prst="rect">
          <a:avLst/>
        </a:prstGeom>
        <a:noFill/>
        <a:ln>
          <a:noFill/>
        </a:ln>
        <a:effectLst/>
      </dsp:spPr>
      <dsp:style>
        <a:lnRef idx="0">
          <a:scrgbClr r="0" g="0" b="0"/>
        </a:lnRef>
        <a:fillRef idx="0">
          <a:scrgbClr r="0" g="0" b="0"/>
        </a:fillRef>
        <a:effectRef idx="0">
          <a:scrgbClr r="0" g="0" b="0"/>
        </a:effectRef>
        <a:fontRef idx="minor"/>
      </dsp:style>
    </dsp:sp>
    <dsp:sp modelId="{0B927CC8-5042-4842-A909-ABB2E014A0AC}">
      <dsp:nvSpPr>
        <dsp:cNvPr id="0" name=""/>
        <dsp:cNvSpPr/>
      </dsp:nvSpPr>
      <dsp:spPr>
        <a:xfrm rot="5400000">
          <a:off x="959447" y="617801"/>
          <a:ext cx="1645708" cy="1431766"/>
        </a:xfrm>
        <a:prstGeom prst="hexagon">
          <a:avLst>
            <a:gd name="adj" fmla="val 25000"/>
            <a:gd name="vf" fmla="val 115470"/>
          </a:avLst>
        </a:prstGeom>
        <a:solidFill>
          <a:schemeClr val="accent1">
            <a:alpha val="90000"/>
            <a:hueOff val="0"/>
            <a:satOff val="0"/>
            <a:lumOff val="0"/>
            <a:alphaOff val="-571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Chronic conditions </a:t>
          </a:r>
        </a:p>
      </dsp:txBody>
      <dsp:txXfrm rot="-5400000">
        <a:off x="1289535" y="767286"/>
        <a:ext cx="985532" cy="1132796"/>
      </dsp:txXfrm>
    </dsp:sp>
    <dsp:sp modelId="{C9C256DE-F7A1-448D-A253-4B8FE38C6836}">
      <dsp:nvSpPr>
        <dsp:cNvPr id="0" name=""/>
        <dsp:cNvSpPr/>
      </dsp:nvSpPr>
      <dsp:spPr>
        <a:xfrm rot="5400000">
          <a:off x="1729639" y="2014678"/>
          <a:ext cx="1645708" cy="1431766"/>
        </a:xfrm>
        <a:prstGeom prst="hexagon">
          <a:avLst>
            <a:gd name="adj" fmla="val 25000"/>
            <a:gd name="vf" fmla="val 115470"/>
          </a:avLst>
        </a:prstGeom>
        <a:solidFill>
          <a:schemeClr val="accent1">
            <a:alpha val="90000"/>
            <a:hueOff val="0"/>
            <a:satOff val="0"/>
            <a:lumOff val="0"/>
            <a:alphaOff val="-114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Delirium and thirst </a:t>
          </a:r>
        </a:p>
      </dsp:txBody>
      <dsp:txXfrm rot="-5400000">
        <a:off x="2059727" y="2164163"/>
        <a:ext cx="985532" cy="1132796"/>
      </dsp:txXfrm>
    </dsp:sp>
    <dsp:sp modelId="{C8DDB88C-7CA2-4C9A-B584-39CCA06EBB29}">
      <dsp:nvSpPr>
        <dsp:cNvPr id="0" name=""/>
        <dsp:cNvSpPr/>
      </dsp:nvSpPr>
      <dsp:spPr>
        <a:xfrm>
          <a:off x="0" y="2236848"/>
          <a:ext cx="1777365" cy="987425"/>
        </a:xfrm>
        <a:prstGeom prst="rect">
          <a:avLst/>
        </a:prstGeom>
        <a:noFill/>
        <a:ln>
          <a:noFill/>
        </a:ln>
        <a:effectLst/>
      </dsp:spPr>
      <dsp:style>
        <a:lnRef idx="0">
          <a:scrgbClr r="0" g="0" b="0"/>
        </a:lnRef>
        <a:fillRef idx="0">
          <a:scrgbClr r="0" g="0" b="0"/>
        </a:fillRef>
        <a:effectRef idx="0">
          <a:scrgbClr r="0" g="0" b="0"/>
        </a:effectRef>
        <a:fontRef idx="minor"/>
      </dsp:style>
    </dsp:sp>
    <dsp:sp modelId="{57A98A98-C64F-432C-B0FB-4408BEB3481C}">
      <dsp:nvSpPr>
        <dsp:cNvPr id="0" name=""/>
        <dsp:cNvSpPr/>
      </dsp:nvSpPr>
      <dsp:spPr>
        <a:xfrm rot="5400000">
          <a:off x="3282032" y="2028749"/>
          <a:ext cx="1645708" cy="1431766"/>
        </a:xfrm>
        <a:prstGeom prst="hexagon">
          <a:avLst>
            <a:gd name="adj" fmla="val 25000"/>
            <a:gd name="vf" fmla="val 115470"/>
          </a:avLst>
        </a:prstGeom>
        <a:solidFill>
          <a:schemeClr val="accent1">
            <a:alpha val="90000"/>
            <a:hueOff val="0"/>
            <a:satOff val="0"/>
            <a:lumOff val="0"/>
            <a:alphaOff val="-1714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Expert opinion/ advisory</a:t>
          </a:r>
        </a:p>
      </dsp:txBody>
      <dsp:txXfrm rot="-5400000">
        <a:off x="3612120" y="2178234"/>
        <a:ext cx="985532" cy="1132796"/>
      </dsp:txXfrm>
    </dsp:sp>
    <dsp:sp modelId="{1E31BBF9-25BF-4B83-B8F6-6CEEB8D4E6AF}">
      <dsp:nvSpPr>
        <dsp:cNvPr id="0" name=""/>
        <dsp:cNvSpPr/>
      </dsp:nvSpPr>
      <dsp:spPr>
        <a:xfrm rot="5400000">
          <a:off x="2505755" y="3411555"/>
          <a:ext cx="1645708" cy="1431766"/>
        </a:xfrm>
        <a:prstGeom prst="hexagon">
          <a:avLst>
            <a:gd name="adj" fmla="val 25000"/>
            <a:gd name="vf" fmla="val 115470"/>
          </a:avLst>
        </a:prstGeom>
        <a:solidFill>
          <a:schemeClr val="accent1">
            <a:alpha val="90000"/>
            <a:hueOff val="0"/>
            <a:satOff val="0"/>
            <a:lumOff val="0"/>
            <a:alphaOff val="-2285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Pre/post op fasting </a:t>
          </a:r>
        </a:p>
      </dsp:txBody>
      <dsp:txXfrm rot="-5400000">
        <a:off x="2835843" y="3561040"/>
        <a:ext cx="985532" cy="1132796"/>
      </dsp:txXfrm>
    </dsp:sp>
    <dsp:sp modelId="{E025CD72-B3DD-403B-91AF-DB9B78668EB6}">
      <dsp:nvSpPr>
        <dsp:cNvPr id="0" name=""/>
        <dsp:cNvSpPr/>
      </dsp:nvSpPr>
      <dsp:spPr>
        <a:xfrm>
          <a:off x="4087939" y="3633726"/>
          <a:ext cx="1836610" cy="987425"/>
        </a:xfrm>
        <a:prstGeom prst="rect">
          <a:avLst/>
        </a:prstGeom>
        <a:noFill/>
        <a:ln>
          <a:noFill/>
        </a:ln>
        <a:effectLst/>
      </dsp:spPr>
      <dsp:style>
        <a:lnRef idx="0">
          <a:scrgbClr r="0" g="0" b="0"/>
        </a:lnRef>
        <a:fillRef idx="0">
          <a:scrgbClr r="0" g="0" b="0"/>
        </a:fillRef>
        <a:effectRef idx="0">
          <a:scrgbClr r="0" g="0" b="0"/>
        </a:effectRef>
        <a:fontRef idx="minor"/>
      </dsp:style>
    </dsp:sp>
    <dsp:sp modelId="{F9E2DF7E-9BF9-41DA-8DA9-7A40A1477734}">
      <dsp:nvSpPr>
        <dsp:cNvPr id="0" name=""/>
        <dsp:cNvSpPr/>
      </dsp:nvSpPr>
      <dsp:spPr>
        <a:xfrm rot="5400000">
          <a:off x="959447" y="3411555"/>
          <a:ext cx="1645708" cy="1431766"/>
        </a:xfrm>
        <a:prstGeom prst="hexagon">
          <a:avLst>
            <a:gd name="adj" fmla="val 25000"/>
            <a:gd name="vf" fmla="val 115470"/>
          </a:avLst>
        </a:prstGeom>
        <a:solidFill>
          <a:schemeClr val="accent1">
            <a:alpha val="90000"/>
            <a:hueOff val="0"/>
            <a:satOff val="0"/>
            <a:lumOff val="0"/>
            <a:alphaOff val="-2857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kern="1200" dirty="0"/>
            <a:t>Thirst interventions</a:t>
          </a:r>
        </a:p>
      </dsp:txBody>
      <dsp:txXfrm rot="-5400000">
        <a:off x="1289535" y="3561040"/>
        <a:ext cx="985532" cy="1132796"/>
      </dsp:txXfrm>
    </dsp:sp>
    <dsp:sp modelId="{3F96D5A7-2648-4B07-9014-9B8978592A62}">
      <dsp:nvSpPr>
        <dsp:cNvPr id="0" name=""/>
        <dsp:cNvSpPr/>
      </dsp:nvSpPr>
      <dsp:spPr>
        <a:xfrm rot="5400000">
          <a:off x="1729639" y="4808432"/>
          <a:ext cx="1645708" cy="1431766"/>
        </a:xfrm>
        <a:prstGeom prst="hexagon">
          <a:avLst>
            <a:gd name="adj" fmla="val 25000"/>
            <a:gd name="vf" fmla="val 115470"/>
          </a:avLst>
        </a:prstGeom>
        <a:solidFill>
          <a:schemeClr val="accent1">
            <a:alpha val="90000"/>
            <a:hueOff val="0"/>
            <a:satOff val="0"/>
            <a:lumOff val="0"/>
            <a:alphaOff val="-3428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050" kern="1200" dirty="0"/>
            <a:t>Pathophysiology of thirst </a:t>
          </a:r>
        </a:p>
      </dsp:txBody>
      <dsp:txXfrm rot="-5400000">
        <a:off x="2059727" y="4957917"/>
        <a:ext cx="985532" cy="1132796"/>
      </dsp:txXfrm>
    </dsp:sp>
    <dsp:sp modelId="{C7B2DBF8-A7E0-4245-B99D-74BA0C6988EC}">
      <dsp:nvSpPr>
        <dsp:cNvPr id="0" name=""/>
        <dsp:cNvSpPr/>
      </dsp:nvSpPr>
      <dsp:spPr>
        <a:xfrm>
          <a:off x="0" y="5030603"/>
          <a:ext cx="1777365" cy="987425"/>
        </a:xfrm>
        <a:prstGeom prst="rect">
          <a:avLst/>
        </a:prstGeom>
        <a:noFill/>
        <a:ln>
          <a:noFill/>
        </a:ln>
        <a:effectLst/>
      </dsp:spPr>
      <dsp:style>
        <a:lnRef idx="0">
          <a:scrgbClr r="0" g="0" b="0"/>
        </a:lnRef>
        <a:fillRef idx="0">
          <a:scrgbClr r="0" g="0" b="0"/>
        </a:fillRef>
        <a:effectRef idx="0">
          <a:scrgbClr r="0" g="0" b="0"/>
        </a:effectRef>
        <a:fontRef idx="minor"/>
      </dsp:style>
    </dsp:sp>
    <dsp:sp modelId="{EB5BB670-083D-4C41-8578-EF868123FA84}">
      <dsp:nvSpPr>
        <dsp:cNvPr id="0" name=""/>
        <dsp:cNvSpPr/>
      </dsp:nvSpPr>
      <dsp:spPr>
        <a:xfrm rot="5400000">
          <a:off x="3275947" y="4808432"/>
          <a:ext cx="1645708" cy="1431766"/>
        </a:xfrm>
        <a:prstGeom prst="hexagon">
          <a:avLst>
            <a:gd name="adj" fmla="val 25000"/>
            <a:gd name="vf" fmla="val 11547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Thirst risk factors and drivers </a:t>
          </a:r>
        </a:p>
      </dsp:txBody>
      <dsp:txXfrm rot="-5400000">
        <a:off x="3606035" y="4957917"/>
        <a:ext cx="985532" cy="113279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129758F-9140-4060-94FB-1A3F4E1FD39A}" type="datetimeFigureOut">
              <a:rPr lang="en-GB" smtClean="0"/>
              <a:t>10/06/2022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30257FF-383F-4BCF-A686-58F826A84BC7}" type="slidenum">
              <a:rPr lang="en-GB" smtClean="0"/>
              <a:t>‹#›</a:t>
            </a:fld>
            <a:endParaRPr lang="en-GB"/>
          </a:p>
        </p:txBody>
      </p:sp>
    </p:spTree>
    <p:extLst>
      <p:ext uri="{BB962C8B-B14F-4D97-AF65-F5344CB8AC3E}">
        <p14:creationId xmlns:p14="http://schemas.microsoft.com/office/powerpoint/2010/main" val="4209761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7286754-C1D9-4125-9BA2-D345B672F50C}" type="datetimeFigureOut">
              <a:rPr lang="en-GB" smtClean="0"/>
              <a:t>10/06/2022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9719C68-34CA-42D3-819C-34C8416F5C6B}" type="slidenum">
              <a:rPr lang="en-GB" smtClean="0"/>
              <a:t>‹#›</a:t>
            </a:fld>
            <a:endParaRPr lang="en-GB" dirty="0"/>
          </a:p>
        </p:txBody>
      </p:sp>
    </p:spTree>
    <p:extLst>
      <p:ext uri="{BB962C8B-B14F-4D97-AF65-F5344CB8AC3E}">
        <p14:creationId xmlns:p14="http://schemas.microsoft.com/office/powerpoint/2010/main" val="3705204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Slide one: Background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9719C68-34CA-42D3-819C-34C8416F5C6B}" type="slidenum">
              <a:rPr lang="en-GB" smtClean="0"/>
              <a:t>1</a:t>
            </a:fld>
            <a:endParaRPr lang="en-GB" dirty="0"/>
          </a:p>
        </p:txBody>
      </p:sp>
    </p:spTree>
    <p:extLst>
      <p:ext uri="{BB962C8B-B14F-4D97-AF65-F5344CB8AC3E}">
        <p14:creationId xmlns:p14="http://schemas.microsoft.com/office/powerpoint/2010/main" val="3383107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Big hitters from eat coast and west coast of America </a:t>
            </a:r>
          </a:p>
          <a:p>
            <a:pPr lvl="0"/>
            <a:r>
              <a:rPr lang="en-GB" sz="1200" kern="1200" dirty="0">
                <a:solidFill>
                  <a:schemeClr val="tx1"/>
                </a:solidFill>
                <a:effectLst/>
                <a:latin typeface="+mn-lt"/>
                <a:ea typeface="+mn-ea"/>
                <a:cs typeface="+mn-cs"/>
              </a:rPr>
              <a:t>Both assess a thirst bundle on mixed cohort of ICU patients </a:t>
            </a:r>
          </a:p>
          <a:p>
            <a:pPr lvl="0"/>
            <a:r>
              <a:rPr lang="en-GB" sz="1200" kern="1200" dirty="0">
                <a:solidFill>
                  <a:schemeClr val="tx1"/>
                </a:solidFill>
                <a:effectLst/>
                <a:latin typeface="+mn-lt"/>
                <a:ea typeface="+mn-ea"/>
                <a:cs typeface="+mn-cs"/>
              </a:rPr>
              <a:t>Both show considerable reductions in thirst using a thirst intervention. </a:t>
            </a:r>
          </a:p>
          <a:p>
            <a:pPr lvl="0"/>
            <a:r>
              <a:rPr lang="en-GB" sz="1200" kern="1200" dirty="0">
                <a:solidFill>
                  <a:schemeClr val="tx1"/>
                </a:solidFill>
                <a:effectLst/>
                <a:latin typeface="+mn-lt"/>
                <a:ea typeface="+mn-ea"/>
                <a:cs typeface="+mn-cs"/>
              </a:rPr>
              <a:t>Puntillo uses iced swabs, sprays and a menthol moisturiser twice daily </a:t>
            </a:r>
          </a:p>
          <a:p>
            <a:pPr lvl="0"/>
            <a:r>
              <a:rPr lang="en-GB" sz="1200" kern="1200" dirty="0">
                <a:solidFill>
                  <a:schemeClr val="tx1"/>
                </a:solidFill>
                <a:effectLst/>
                <a:latin typeface="+mn-lt"/>
                <a:ea typeface="+mn-ea"/>
                <a:cs typeface="+mn-cs"/>
              </a:rPr>
              <a:t>Von Stein in New York used iced swabs and moisturiser either on the patients request or scheduled hourly </a:t>
            </a:r>
          </a:p>
          <a:p>
            <a:pPr lvl="0"/>
            <a:r>
              <a:rPr lang="en-GB" sz="1200" kern="1200" dirty="0">
                <a:solidFill>
                  <a:schemeClr val="tx1"/>
                </a:solidFill>
                <a:effectLst/>
                <a:latin typeface="+mn-lt"/>
                <a:ea typeface="+mn-ea"/>
                <a:cs typeface="+mn-cs"/>
              </a:rPr>
              <a:t>Very convincing account of effects of such a bundle </a:t>
            </a:r>
          </a:p>
          <a:p>
            <a:pPr lvl="0"/>
            <a:r>
              <a:rPr lang="en-GB" sz="1200" kern="1200" dirty="0">
                <a:solidFill>
                  <a:schemeClr val="tx1"/>
                </a:solidFill>
                <a:effectLst/>
                <a:latin typeface="+mn-lt"/>
                <a:ea typeface="+mn-ea"/>
                <a:cs typeface="+mn-cs"/>
              </a:rPr>
              <a:t>What is less clear is who it should be applied to clinically – only patients who were able to symptom report were included in these studies </a:t>
            </a:r>
          </a:p>
          <a:p>
            <a:pPr lvl="0"/>
            <a:r>
              <a:rPr lang="en-GB" sz="1200" kern="1200" dirty="0">
                <a:solidFill>
                  <a:schemeClr val="tx1"/>
                </a:solidFill>
                <a:effectLst/>
                <a:latin typeface="+mn-lt"/>
                <a:ea typeface="+mn-ea"/>
                <a:cs typeface="+mn-cs"/>
              </a:rPr>
              <a:t>How long effects last – either immediate assessment or maximum assessment period of 2 days – unsure how this will translate to our complex longer stay patients </a:t>
            </a:r>
          </a:p>
          <a:p>
            <a:endParaRPr lang="en-GB" dirty="0"/>
          </a:p>
        </p:txBody>
      </p:sp>
      <p:sp>
        <p:nvSpPr>
          <p:cNvPr id="4" name="Slide Number Placeholder 3"/>
          <p:cNvSpPr>
            <a:spLocks noGrp="1"/>
          </p:cNvSpPr>
          <p:nvPr>
            <p:ph type="sldNum" sz="quarter" idx="10"/>
          </p:nvPr>
        </p:nvSpPr>
        <p:spPr/>
        <p:txBody>
          <a:bodyPr/>
          <a:lstStyle/>
          <a:p>
            <a:fld id="{39719C68-34CA-42D3-819C-34C8416F5C6B}" type="slidenum">
              <a:rPr lang="en-GB" smtClean="0"/>
              <a:t>14</a:t>
            </a:fld>
            <a:endParaRPr lang="en-GB"/>
          </a:p>
        </p:txBody>
      </p:sp>
    </p:spTree>
    <p:extLst>
      <p:ext uri="{BB962C8B-B14F-4D97-AF65-F5344CB8AC3E}">
        <p14:creationId xmlns:p14="http://schemas.microsoft.com/office/powerpoint/2010/main" val="2840882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Long</a:t>
            </a:r>
            <a:r>
              <a:rPr lang="en-GB" baseline="0" dirty="0"/>
              <a:t> form </a:t>
            </a:r>
            <a:r>
              <a:rPr lang="en-GB" dirty="0"/>
              <a:t>PLUS FAQ and pathway </a:t>
            </a:r>
          </a:p>
        </p:txBody>
      </p:sp>
      <p:sp>
        <p:nvSpPr>
          <p:cNvPr id="4" name="Slide Number Placeholder 3"/>
          <p:cNvSpPr>
            <a:spLocks noGrp="1"/>
          </p:cNvSpPr>
          <p:nvPr>
            <p:ph type="sldNum" sz="quarter" idx="10"/>
          </p:nvPr>
        </p:nvSpPr>
        <p:spPr/>
        <p:txBody>
          <a:bodyPr/>
          <a:lstStyle/>
          <a:p>
            <a:fld id="{39719C68-34CA-42D3-819C-34C8416F5C6B}" type="slidenum">
              <a:rPr lang="en-GB" smtClean="0"/>
              <a:t>15</a:t>
            </a:fld>
            <a:endParaRPr lang="en-GB" dirty="0"/>
          </a:p>
        </p:txBody>
      </p:sp>
    </p:spTree>
    <p:extLst>
      <p:ext uri="{BB962C8B-B14F-4D97-AF65-F5344CB8AC3E}">
        <p14:creationId xmlns:p14="http://schemas.microsoft.com/office/powerpoint/2010/main" val="56903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am I and what is the project </a:t>
            </a:r>
          </a:p>
          <a:p>
            <a:endParaRPr lang="en-GB" dirty="0"/>
          </a:p>
        </p:txBody>
      </p:sp>
      <p:sp>
        <p:nvSpPr>
          <p:cNvPr id="4" name="Slide Number Placeholder 3"/>
          <p:cNvSpPr>
            <a:spLocks noGrp="1"/>
          </p:cNvSpPr>
          <p:nvPr>
            <p:ph type="sldNum" sz="quarter" idx="10"/>
          </p:nvPr>
        </p:nvSpPr>
        <p:spPr/>
        <p:txBody>
          <a:bodyPr/>
          <a:lstStyle/>
          <a:p>
            <a:fld id="{39719C68-34CA-42D3-819C-34C8416F5C6B}" type="slidenum">
              <a:rPr lang="en-GB" smtClean="0"/>
              <a:t>2</a:t>
            </a:fld>
            <a:endParaRPr lang="en-GB" dirty="0"/>
          </a:p>
        </p:txBody>
      </p:sp>
    </p:spTree>
    <p:extLst>
      <p:ext uri="{BB962C8B-B14F-4D97-AF65-F5344CB8AC3E}">
        <p14:creationId xmlns:p14="http://schemas.microsoft.com/office/powerpoint/2010/main" val="215966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719C68-34CA-42D3-819C-34C8416F5C6B}" type="slidenum">
              <a:rPr lang="en-GB" smtClean="0"/>
              <a:t>3</a:t>
            </a:fld>
            <a:endParaRPr lang="en-GB" dirty="0"/>
          </a:p>
        </p:txBody>
      </p:sp>
    </p:spTree>
    <p:extLst>
      <p:ext uri="{BB962C8B-B14F-4D97-AF65-F5344CB8AC3E}">
        <p14:creationId xmlns:p14="http://schemas.microsoft.com/office/powerpoint/2010/main" val="282216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powerful feedback has been the stories</a:t>
            </a:r>
            <a:r>
              <a:rPr lang="en-GB" baseline="0" dirty="0"/>
              <a:t> patients tell </a:t>
            </a:r>
          </a:p>
          <a:p>
            <a:r>
              <a:rPr lang="en-GB" baseline="0" dirty="0"/>
              <a:t>Selection of quotes form patients collected during my time talking to patients about thirst across all the work</a:t>
            </a:r>
            <a:endParaRPr lang="en-GB" dirty="0"/>
          </a:p>
        </p:txBody>
      </p:sp>
      <p:sp>
        <p:nvSpPr>
          <p:cNvPr id="4" name="Slide Number Placeholder 3"/>
          <p:cNvSpPr>
            <a:spLocks noGrp="1"/>
          </p:cNvSpPr>
          <p:nvPr>
            <p:ph type="sldNum" sz="quarter" idx="10"/>
          </p:nvPr>
        </p:nvSpPr>
        <p:spPr/>
        <p:txBody>
          <a:bodyPr/>
          <a:lstStyle/>
          <a:p>
            <a:fld id="{39719C68-34CA-42D3-819C-34C8416F5C6B}" type="slidenum">
              <a:rPr lang="en-GB" smtClean="0"/>
              <a:t>4</a:t>
            </a:fld>
            <a:endParaRPr lang="en-GB"/>
          </a:p>
        </p:txBody>
      </p:sp>
    </p:spTree>
    <p:extLst>
      <p:ext uri="{BB962C8B-B14F-4D97-AF65-F5344CB8AC3E}">
        <p14:creationId xmlns:p14="http://schemas.microsoft.com/office/powerpoint/2010/main" val="2796052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Why is thirst so problematic in critical care? </a:t>
            </a:r>
          </a:p>
          <a:p>
            <a:r>
              <a:rPr lang="en-GB" sz="1200" b="0" i="0" u="none" strike="noStrike" kern="1200" baseline="0" dirty="0">
                <a:solidFill>
                  <a:schemeClr val="tx1"/>
                </a:solidFill>
                <a:latin typeface="+mn-lt"/>
                <a:ea typeface="+mn-ea"/>
                <a:cs typeface="+mn-cs"/>
              </a:rPr>
              <a:t>The perfect or imperfect storm of risk factors in the critical care population.</a:t>
            </a:r>
          </a:p>
          <a:p>
            <a:r>
              <a:rPr lang="en-GB" sz="1200" b="0" i="0" u="none" strike="noStrike" kern="1200" baseline="0" dirty="0">
                <a:solidFill>
                  <a:schemeClr val="tx1"/>
                </a:solidFill>
                <a:latin typeface="+mn-lt"/>
                <a:ea typeface="+mn-ea"/>
                <a:cs typeface="+mn-cs"/>
              </a:rPr>
              <a:t>Of course these risk factors exist in other populations but in critical care we frequently seen these risk factors co occurring in our patients driving profound </a:t>
            </a:r>
            <a:r>
              <a:rPr lang="en-GB" sz="1200" b="0" i="0" u="none" strike="noStrike" kern="1200" baseline="0" dirty="0" err="1">
                <a:solidFill>
                  <a:schemeClr val="tx1"/>
                </a:solidFill>
                <a:latin typeface="+mn-lt"/>
                <a:ea typeface="+mn-ea"/>
                <a:cs typeface="+mn-cs"/>
              </a:rPr>
              <a:t>thrist</a:t>
            </a:r>
            <a:r>
              <a:rPr lang="en-GB" sz="1200" b="0" i="0" u="none" strike="noStrike" kern="1200" baseline="0" dirty="0">
                <a:solidFill>
                  <a:schemeClr val="tx1"/>
                </a:solidFill>
                <a:latin typeface="+mn-lt"/>
                <a:ea typeface="+mn-ea"/>
                <a:cs typeface="+mn-cs"/>
              </a:rPr>
              <a:t>.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Medication - high opioid doses ($50 mg), high furosemide doses (&gt;60 mg), selective serotonin reuptake inhibitors. Anti hypertensives </a:t>
            </a:r>
          </a:p>
          <a:p>
            <a:r>
              <a:rPr lang="en-GB" sz="1200" b="0" i="0" u="none" strike="noStrike" kern="1200" baseline="0" dirty="0">
                <a:solidFill>
                  <a:schemeClr val="tx1"/>
                </a:solidFill>
                <a:latin typeface="+mn-lt"/>
                <a:ea typeface="+mn-ea"/>
                <a:cs typeface="+mn-cs"/>
              </a:rPr>
              <a:t>NBM status </a:t>
            </a:r>
          </a:p>
          <a:p>
            <a:r>
              <a:rPr lang="en-GB" sz="1200" b="0" i="0" u="none" strike="noStrike" kern="1200" baseline="0" dirty="0">
                <a:solidFill>
                  <a:schemeClr val="tx1"/>
                </a:solidFill>
                <a:latin typeface="+mn-lt"/>
                <a:ea typeface="+mn-ea"/>
                <a:cs typeface="+mn-cs"/>
              </a:rPr>
              <a:t>GI diagnosis – leading to issues with malabsorption </a:t>
            </a:r>
          </a:p>
          <a:p>
            <a:r>
              <a:rPr lang="en-GB" sz="1200" b="0" i="0" u="none" strike="noStrike" kern="1200" baseline="0" dirty="0">
                <a:solidFill>
                  <a:schemeClr val="tx1"/>
                </a:solidFill>
                <a:latin typeface="+mn-lt"/>
                <a:ea typeface="+mn-ea"/>
                <a:cs typeface="+mn-cs"/>
              </a:rPr>
              <a:t>Mechanical ventilation</a:t>
            </a:r>
          </a:p>
          <a:p>
            <a:r>
              <a:rPr lang="en-GB" sz="1200" b="0" i="0" u="none" strike="noStrike" kern="1200" baseline="0" dirty="0">
                <a:solidFill>
                  <a:schemeClr val="tx1"/>
                </a:solidFill>
                <a:latin typeface="+mn-lt"/>
                <a:ea typeface="+mn-ea"/>
                <a:cs typeface="+mn-cs"/>
              </a:rPr>
              <a:t>Lung and heart protective negative fluid balances leading to systemic drying </a:t>
            </a:r>
          </a:p>
          <a:p>
            <a:r>
              <a:rPr lang="en-GB" sz="1200" b="0" i="0" u="none" strike="noStrike" kern="1200" baseline="0" dirty="0">
                <a:solidFill>
                  <a:schemeClr val="tx1"/>
                </a:solidFill>
                <a:latin typeface="+mn-lt"/>
                <a:ea typeface="+mn-ea"/>
                <a:cs typeface="+mn-cs"/>
              </a:rPr>
              <a:t>Insensible losses – sweating, </a:t>
            </a:r>
            <a:r>
              <a:rPr lang="en-GB" sz="1200" b="0" i="0" u="none" strike="noStrike" kern="1200" baseline="0" dirty="0" err="1">
                <a:solidFill>
                  <a:schemeClr val="tx1"/>
                </a:solidFill>
                <a:latin typeface="+mn-lt"/>
                <a:ea typeface="+mn-ea"/>
                <a:cs typeface="+mn-cs"/>
              </a:rPr>
              <a:t>diarorrea</a:t>
            </a:r>
            <a:r>
              <a:rPr lang="en-GB" sz="1200" b="0" i="0" u="none" strike="noStrike" kern="1200" baseline="0" dirty="0">
                <a:solidFill>
                  <a:schemeClr val="tx1"/>
                </a:solidFill>
                <a:latin typeface="+mn-lt"/>
                <a:ea typeface="+mn-ea"/>
                <a:cs typeface="+mn-cs"/>
              </a:rPr>
              <a:t>, vomiting</a:t>
            </a:r>
          </a:p>
          <a:p>
            <a:r>
              <a:rPr lang="en-GB" sz="1200" b="0" i="0" u="none" strike="noStrike" kern="1200" baseline="0" dirty="0">
                <a:solidFill>
                  <a:schemeClr val="tx1"/>
                </a:solidFill>
                <a:latin typeface="+mn-lt"/>
                <a:ea typeface="+mn-ea"/>
                <a:cs typeface="+mn-cs"/>
              </a:rPr>
              <a:t>Inability to physically reach fluids and independently drink due to ICU acquired weakness </a:t>
            </a:r>
          </a:p>
          <a:p>
            <a:r>
              <a:rPr lang="en-GB" sz="1200" b="0" i="0" u="none" strike="noStrike" kern="1200" baseline="0" dirty="0">
                <a:solidFill>
                  <a:schemeClr val="tx1"/>
                </a:solidFill>
                <a:latin typeface="+mn-lt"/>
                <a:ea typeface="+mn-ea"/>
                <a:cs typeface="+mn-cs"/>
              </a:rPr>
              <a:t>Mouth breathing – low </a:t>
            </a:r>
            <a:r>
              <a:rPr lang="en-GB" sz="1200" b="0" i="0" u="none" strike="noStrike" kern="1200" baseline="0" dirty="0" err="1">
                <a:solidFill>
                  <a:schemeClr val="tx1"/>
                </a:solidFill>
                <a:latin typeface="+mn-lt"/>
                <a:ea typeface="+mn-ea"/>
                <a:cs typeface="+mn-cs"/>
              </a:rPr>
              <a:t>oro</a:t>
            </a:r>
            <a:r>
              <a:rPr lang="en-GB" sz="1200" b="0" i="0" u="none" strike="noStrike" kern="1200" baseline="0" dirty="0">
                <a:solidFill>
                  <a:schemeClr val="tx1"/>
                </a:solidFill>
                <a:latin typeface="+mn-lt"/>
                <a:ea typeface="+mn-ea"/>
                <a:cs typeface="+mn-cs"/>
              </a:rPr>
              <a:t> facial tone/ muscle wasting leading to increased risk of mouth breathing and oral drying </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9719C68-34CA-42D3-819C-34C8416F5C6B}" type="slidenum">
              <a:rPr lang="en-GB" smtClean="0"/>
              <a:t>5</a:t>
            </a:fld>
            <a:endParaRPr lang="en-GB" dirty="0"/>
          </a:p>
        </p:txBody>
      </p:sp>
    </p:spTree>
    <p:extLst>
      <p:ext uri="{BB962C8B-B14F-4D97-AF65-F5344CB8AC3E}">
        <p14:creationId xmlns:p14="http://schemas.microsoft.com/office/powerpoint/2010/main" val="3175753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Median response to effectiveness of thirst management was 5/10 (range 1-9). Staff reported a median confidence level in treating thirst as 5/10 (range 2-9). 25% (n=17) of staff reported they routinely ask about patient thirst regardless of intake status, 29% (n=20) only ask if the patient can drink, 9% (n=9) only if the patient is nil by mouth (NBM). Fourteen interventions were reportedly used to manage thirst; most frequently used for NBM patients were use of oral swabs (96%, n=66), saliva gel/spray (68%, n=47) and lip balm (63% n=62%). For patients on oral fluids, additional oral fluids (77%, n=53), ice cubes (53% n=29) and lip balm (41% n=28) were most frequently used. Only 1 </a:t>
            </a:r>
            <a:r>
              <a:rPr lang="en-GB" sz="1200" kern="1200" dirty="0" err="1">
                <a:solidFill>
                  <a:schemeClr val="tx1"/>
                </a:solidFill>
                <a:effectLst/>
                <a:latin typeface="+mn-lt"/>
                <a:ea typeface="+mn-ea"/>
                <a:cs typeface="+mn-cs"/>
              </a:rPr>
              <a:t>respondee</a:t>
            </a:r>
            <a:r>
              <a:rPr lang="en-GB" sz="1200" kern="1200" dirty="0">
                <a:solidFill>
                  <a:schemeClr val="tx1"/>
                </a:solidFill>
                <a:effectLst/>
                <a:latin typeface="+mn-lt"/>
                <a:ea typeface="+mn-ea"/>
                <a:cs typeface="+mn-cs"/>
              </a:rPr>
              <a:t> reported they would not act if a patient was thirsty. Proposed improvements to thirst management included easy access to ice, alternative options to oral swabs, better differentiation between oral hygiene measures and thirst management and balancing of safety and comfort when treating thirst. </a:t>
            </a:r>
            <a:endParaRPr lang="en-GB" dirty="0"/>
          </a:p>
        </p:txBody>
      </p:sp>
      <p:sp>
        <p:nvSpPr>
          <p:cNvPr id="4" name="Slide Number Placeholder 3"/>
          <p:cNvSpPr>
            <a:spLocks noGrp="1"/>
          </p:cNvSpPr>
          <p:nvPr>
            <p:ph type="sldNum" sz="quarter" idx="10"/>
          </p:nvPr>
        </p:nvSpPr>
        <p:spPr/>
        <p:txBody>
          <a:bodyPr/>
          <a:lstStyle/>
          <a:p>
            <a:fld id="{39719C68-34CA-42D3-819C-34C8416F5C6B}" type="slidenum">
              <a:rPr lang="en-GB" smtClean="0"/>
              <a:t>8</a:t>
            </a:fld>
            <a:endParaRPr lang="en-GB" dirty="0"/>
          </a:p>
        </p:txBody>
      </p:sp>
    </p:spTree>
    <p:extLst>
      <p:ext uri="{BB962C8B-B14F-4D97-AF65-F5344CB8AC3E}">
        <p14:creationId xmlns:p14="http://schemas.microsoft.com/office/powerpoint/2010/main" val="3376079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Slide 6: Evidence </a:t>
            </a:r>
          </a:p>
          <a:p>
            <a:r>
              <a:rPr lang="en-GB" sz="1200" kern="1200" dirty="0">
                <a:solidFill>
                  <a:schemeClr val="tx1"/>
                </a:solidFill>
                <a:effectLst/>
                <a:latin typeface="+mn-lt"/>
                <a:ea typeface="+mn-ea"/>
                <a:cs typeface="+mn-cs"/>
              </a:rPr>
              <a:t>Recently completed a systematic review into the</a:t>
            </a:r>
            <a:r>
              <a:rPr lang="en-GB" sz="1200" kern="1200" baseline="0" dirty="0">
                <a:solidFill>
                  <a:schemeClr val="tx1"/>
                </a:solidFill>
                <a:effectLst/>
                <a:latin typeface="+mn-lt"/>
                <a:ea typeface="+mn-ea"/>
                <a:cs typeface="+mn-cs"/>
              </a:rPr>
              <a:t> scope and quality of evidence related to thirst treatment in acute care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 number of countries are generating work on thirst </a:t>
            </a:r>
          </a:p>
          <a:p>
            <a:pPr lvl="0"/>
            <a:r>
              <a:rPr lang="en-GB" sz="1200" kern="1200" dirty="0">
                <a:solidFill>
                  <a:schemeClr val="tx1"/>
                </a:solidFill>
                <a:effectLst/>
                <a:latin typeface="+mn-lt"/>
                <a:ea typeface="+mn-ea"/>
                <a:cs typeface="+mn-cs"/>
              </a:rPr>
              <a:t>The themes in the evidence are listed on the slide </a:t>
            </a:r>
          </a:p>
          <a:p>
            <a:pPr lvl="0"/>
            <a:r>
              <a:rPr lang="en-GB" sz="1200" kern="1200" dirty="0">
                <a:solidFill>
                  <a:schemeClr val="tx1"/>
                </a:solidFill>
                <a:effectLst/>
                <a:latin typeface="+mn-lt"/>
                <a:ea typeface="+mn-ea"/>
                <a:cs typeface="+mn-cs"/>
              </a:rPr>
              <a:t>Scandinavian countries – predominantly generated qualitative/ patient experience work</a:t>
            </a:r>
          </a:p>
          <a:p>
            <a:pPr lvl="0"/>
            <a:r>
              <a:rPr lang="en-GB" sz="1200" kern="1200" dirty="0">
                <a:solidFill>
                  <a:schemeClr val="tx1"/>
                </a:solidFill>
                <a:effectLst/>
                <a:latin typeface="+mn-lt"/>
                <a:ea typeface="+mn-ea"/>
                <a:cs typeface="+mn-cs"/>
              </a:rPr>
              <a:t>Brazilian research group looking at thirst in heart failure patients </a:t>
            </a:r>
          </a:p>
          <a:p>
            <a:pPr lvl="0"/>
            <a:r>
              <a:rPr lang="en-GB" sz="1200" kern="1200" dirty="0">
                <a:solidFill>
                  <a:schemeClr val="tx1"/>
                </a:solidFill>
                <a:effectLst/>
                <a:latin typeface="+mn-lt"/>
                <a:ea typeface="+mn-ea"/>
                <a:cs typeface="+mn-cs"/>
              </a:rPr>
              <a:t>Pre/post op fasting – china and India </a:t>
            </a:r>
          </a:p>
          <a:p>
            <a:pPr lvl="0"/>
            <a:r>
              <a:rPr lang="en-GB" sz="1200" kern="1200" dirty="0">
                <a:solidFill>
                  <a:schemeClr val="tx1"/>
                </a:solidFill>
                <a:effectLst/>
                <a:latin typeface="+mn-lt"/>
                <a:ea typeface="+mn-ea"/>
                <a:cs typeface="+mn-cs"/>
              </a:rPr>
              <a:t>Expert opinion USA/Canada </a:t>
            </a:r>
          </a:p>
          <a:p>
            <a:endParaRPr lang="en-GB" dirty="0"/>
          </a:p>
        </p:txBody>
      </p:sp>
      <p:sp>
        <p:nvSpPr>
          <p:cNvPr id="4" name="Slide Number Placeholder 3"/>
          <p:cNvSpPr>
            <a:spLocks noGrp="1"/>
          </p:cNvSpPr>
          <p:nvPr>
            <p:ph type="sldNum" sz="quarter" idx="10"/>
          </p:nvPr>
        </p:nvSpPr>
        <p:spPr/>
        <p:txBody>
          <a:bodyPr/>
          <a:lstStyle/>
          <a:p>
            <a:fld id="{39719C68-34CA-42D3-819C-34C8416F5C6B}" type="slidenum">
              <a:rPr lang="en-GB" smtClean="0"/>
              <a:t>10</a:t>
            </a:fld>
            <a:endParaRPr lang="en-GB"/>
          </a:p>
        </p:txBody>
      </p:sp>
    </p:spTree>
    <p:extLst>
      <p:ext uri="{BB962C8B-B14F-4D97-AF65-F5344CB8AC3E}">
        <p14:creationId xmlns:p14="http://schemas.microsoft.com/office/powerpoint/2010/main" val="735116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err="1">
                <a:solidFill>
                  <a:schemeClr val="tx1"/>
                </a:solidFill>
                <a:effectLst/>
                <a:latin typeface="+mn-lt"/>
                <a:ea typeface="+mn-ea"/>
                <a:cs typeface="+mn-cs"/>
              </a:rPr>
              <a:t>Kjeldsen</a:t>
            </a:r>
            <a:r>
              <a:rPr lang="en-GB" sz="1200" kern="1200" dirty="0">
                <a:solidFill>
                  <a:schemeClr val="tx1"/>
                </a:solidFill>
                <a:effectLst/>
                <a:latin typeface="+mn-lt"/>
                <a:ea typeface="+mn-ea"/>
                <a:cs typeface="+mn-cs"/>
              </a:rPr>
              <a:t> – small sample of 12 patients, Three of the participants had a tracheostomy, and the remaining nine had been extubated within 24 h of being interviewed. Paper concludes that Patients associate feelings of desperation, anxiety and powerlessness with the experience of thirst. These feelings have a negative impact on their psychological well-being. A strategy in the ICU that includes no sedation for critically ill patients in need of MV introduces new demands on the nurses who must care for patients who are struggling with thirst.</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IPAL board – interdisciplinary Advisory Board of the Improving Palliative Care in the ICU(IPAL-ICU) Project brings together expertise in both critical care and palliative care along with current information to address challenges in assessment and management. </a:t>
            </a:r>
            <a:r>
              <a:rPr lang="en-GB" sz="1200" b="0" i="0" u="none" strike="noStrike" kern="1200" baseline="0" dirty="0">
                <a:solidFill>
                  <a:schemeClr val="tx1"/>
                </a:solidFill>
                <a:latin typeface="+mn-lt"/>
                <a:ea typeface="+mn-ea"/>
                <a:cs typeface="+mn-cs"/>
              </a:rPr>
              <a:t>Make an analogy between inadequate symptom assessment and management and errors compromising patient safety.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Decide thirst, dyspnoea and pain are the three most distressing, prevalent and intense symptom of ICU admission and recommend a topical intervention using cooling and menthol to relieve thirst </a:t>
            </a:r>
          </a:p>
          <a:p>
            <a:pPr lvl="0"/>
            <a:endParaRPr lang="en-GB"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Stotts</a:t>
            </a:r>
            <a:r>
              <a:rPr lang="en-GB" sz="1200" kern="1200" dirty="0">
                <a:solidFill>
                  <a:schemeClr val="tx1"/>
                </a:solidFill>
                <a:effectLst/>
                <a:latin typeface="+mn-lt"/>
                <a:ea typeface="+mn-ea"/>
                <a:cs typeface="+mn-cs"/>
              </a:rPr>
              <a:t> paper – cross sectional design to correlate a range of bio-chemical markers, treatment variables and patient characteristics with thirst presence and symptom severity. They find a very varied range of factors correlate – from MV, high sodium, NBM status, furosemide, high opioid dosage, negative fluid balance – demonstrating the complexity of drivers for thirst in CC patients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Sato – new paper from Japan – work in a unit with a thirst management plan in place - ice and ice-cold water sprays, application of lip and oral moisturizers, and maintaining appropriate fluid volume. They predicted that patients with intense thirst would be at risk for delirium.  On the basis that  Adequate pain management and promoting  sleep-wake cycles are key to effectively treating patients at high risk for delirium in the ICU setting. It is also important that any other sources of stress experienced by patients should be assessed and managed appropriately.</a:t>
            </a:r>
          </a:p>
          <a:p>
            <a:pPr lvl="0"/>
            <a:r>
              <a:rPr lang="en-GB" sz="1200" kern="1200" dirty="0">
                <a:solidFill>
                  <a:schemeClr val="tx1"/>
                </a:solidFill>
                <a:effectLst/>
                <a:latin typeface="+mn-lt"/>
                <a:ea typeface="+mn-ea"/>
                <a:cs typeface="+mn-cs"/>
              </a:rPr>
              <a:t>40% of patients complained of a strong sensation of thirst during their ICU stay. If intense thirst did not resolve and persisted for more than 24 hours, it was significantly related to delirium.</a:t>
            </a:r>
          </a:p>
          <a:p>
            <a:pPr lvl="0"/>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9719C68-34CA-42D3-819C-34C8416F5C6B}" type="slidenum">
              <a:rPr lang="en-GB" smtClean="0"/>
              <a:t>11</a:t>
            </a:fld>
            <a:endParaRPr lang="en-GB"/>
          </a:p>
        </p:txBody>
      </p:sp>
    </p:spTree>
    <p:extLst>
      <p:ext uri="{BB962C8B-B14F-4D97-AF65-F5344CB8AC3E}">
        <p14:creationId xmlns:p14="http://schemas.microsoft.com/office/powerpoint/2010/main" val="3097332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719C68-34CA-42D3-819C-34C8416F5C6B}" type="slidenum">
              <a:rPr lang="en-GB" smtClean="0"/>
              <a:t>12</a:t>
            </a:fld>
            <a:endParaRPr lang="en-GB"/>
          </a:p>
        </p:txBody>
      </p:sp>
    </p:spTree>
    <p:extLst>
      <p:ext uri="{BB962C8B-B14F-4D97-AF65-F5344CB8AC3E}">
        <p14:creationId xmlns:p14="http://schemas.microsoft.com/office/powerpoint/2010/main" val="1919050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E2313C-33FA-47FB-8EF3-7FB05307415F}" type="datetimeFigureOut">
              <a:rPr lang="en-GB" smtClean="0"/>
              <a:t>10/06/2022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68F40D-429E-4537-A8FA-A9E93322EEAA}" type="slidenum">
              <a:rPr lang="en-GB" smtClean="0"/>
              <a:t>‹#›</a:t>
            </a:fld>
            <a:endParaRPr lang="en-GB" dirty="0"/>
          </a:p>
        </p:txBody>
      </p:sp>
    </p:spTree>
    <p:extLst>
      <p:ext uri="{BB962C8B-B14F-4D97-AF65-F5344CB8AC3E}">
        <p14:creationId xmlns:p14="http://schemas.microsoft.com/office/powerpoint/2010/main" val="1112510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E2313C-33FA-47FB-8EF3-7FB05307415F}" type="datetimeFigureOut">
              <a:rPr lang="en-GB" smtClean="0"/>
              <a:t>10/06/2022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68F40D-429E-4537-A8FA-A9E93322EEAA}" type="slidenum">
              <a:rPr lang="en-GB" smtClean="0"/>
              <a:t>‹#›</a:t>
            </a:fld>
            <a:endParaRPr lang="en-GB" dirty="0"/>
          </a:p>
        </p:txBody>
      </p:sp>
    </p:spTree>
    <p:extLst>
      <p:ext uri="{BB962C8B-B14F-4D97-AF65-F5344CB8AC3E}">
        <p14:creationId xmlns:p14="http://schemas.microsoft.com/office/powerpoint/2010/main" val="581362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E2313C-33FA-47FB-8EF3-7FB05307415F}" type="datetimeFigureOut">
              <a:rPr lang="en-GB" smtClean="0"/>
              <a:t>10/06/2022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68F40D-429E-4537-A8FA-A9E93322EEAA}" type="slidenum">
              <a:rPr lang="en-GB" smtClean="0"/>
              <a:t>‹#›</a:t>
            </a:fld>
            <a:endParaRPr lang="en-GB" dirty="0"/>
          </a:p>
        </p:txBody>
      </p:sp>
    </p:spTree>
    <p:extLst>
      <p:ext uri="{BB962C8B-B14F-4D97-AF65-F5344CB8AC3E}">
        <p14:creationId xmlns:p14="http://schemas.microsoft.com/office/powerpoint/2010/main" val="3655486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E2313C-33FA-47FB-8EF3-7FB05307415F}" type="datetimeFigureOut">
              <a:rPr lang="en-GB" smtClean="0"/>
              <a:t>10/06/2022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68F40D-429E-4537-A8FA-A9E93322EEAA}" type="slidenum">
              <a:rPr lang="en-GB" smtClean="0"/>
              <a:t>‹#›</a:t>
            </a:fld>
            <a:endParaRPr lang="en-GB" dirty="0"/>
          </a:p>
        </p:txBody>
      </p:sp>
    </p:spTree>
    <p:extLst>
      <p:ext uri="{BB962C8B-B14F-4D97-AF65-F5344CB8AC3E}">
        <p14:creationId xmlns:p14="http://schemas.microsoft.com/office/powerpoint/2010/main" val="2405646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E2313C-33FA-47FB-8EF3-7FB05307415F}" type="datetimeFigureOut">
              <a:rPr lang="en-GB" smtClean="0"/>
              <a:t>10/06/2022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68F40D-429E-4537-A8FA-A9E93322EEAA}" type="slidenum">
              <a:rPr lang="en-GB" smtClean="0"/>
              <a:t>‹#›</a:t>
            </a:fld>
            <a:endParaRPr lang="en-GB" dirty="0"/>
          </a:p>
        </p:txBody>
      </p:sp>
    </p:spTree>
    <p:extLst>
      <p:ext uri="{BB962C8B-B14F-4D97-AF65-F5344CB8AC3E}">
        <p14:creationId xmlns:p14="http://schemas.microsoft.com/office/powerpoint/2010/main" val="3226239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E2313C-33FA-47FB-8EF3-7FB05307415F}" type="datetimeFigureOut">
              <a:rPr lang="en-GB" smtClean="0"/>
              <a:t>10/06/2022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68F40D-429E-4537-A8FA-A9E93322EEAA}" type="slidenum">
              <a:rPr lang="en-GB" smtClean="0"/>
              <a:t>‹#›</a:t>
            </a:fld>
            <a:endParaRPr lang="en-GB" dirty="0"/>
          </a:p>
        </p:txBody>
      </p:sp>
    </p:spTree>
    <p:extLst>
      <p:ext uri="{BB962C8B-B14F-4D97-AF65-F5344CB8AC3E}">
        <p14:creationId xmlns:p14="http://schemas.microsoft.com/office/powerpoint/2010/main" val="363023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E2313C-33FA-47FB-8EF3-7FB05307415F}" type="datetimeFigureOut">
              <a:rPr lang="en-GB" smtClean="0"/>
              <a:t>10/06/2022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F68F40D-429E-4537-A8FA-A9E93322EEAA}" type="slidenum">
              <a:rPr lang="en-GB" smtClean="0"/>
              <a:t>‹#›</a:t>
            </a:fld>
            <a:endParaRPr lang="en-GB" dirty="0"/>
          </a:p>
        </p:txBody>
      </p:sp>
    </p:spTree>
    <p:extLst>
      <p:ext uri="{BB962C8B-B14F-4D97-AF65-F5344CB8AC3E}">
        <p14:creationId xmlns:p14="http://schemas.microsoft.com/office/powerpoint/2010/main" val="1179354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E2313C-33FA-47FB-8EF3-7FB05307415F}" type="datetimeFigureOut">
              <a:rPr lang="en-GB" smtClean="0"/>
              <a:t>10/06/2022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F68F40D-429E-4537-A8FA-A9E93322EEAA}" type="slidenum">
              <a:rPr lang="en-GB" smtClean="0"/>
              <a:t>‹#›</a:t>
            </a:fld>
            <a:endParaRPr lang="en-GB" dirty="0"/>
          </a:p>
        </p:txBody>
      </p:sp>
    </p:spTree>
    <p:extLst>
      <p:ext uri="{BB962C8B-B14F-4D97-AF65-F5344CB8AC3E}">
        <p14:creationId xmlns:p14="http://schemas.microsoft.com/office/powerpoint/2010/main" val="164890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2313C-33FA-47FB-8EF3-7FB05307415F}" type="datetimeFigureOut">
              <a:rPr lang="en-GB" smtClean="0"/>
              <a:t>10/06/2022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F68F40D-429E-4537-A8FA-A9E93322EEAA}" type="slidenum">
              <a:rPr lang="en-GB" smtClean="0"/>
              <a:t>‹#›</a:t>
            </a:fld>
            <a:endParaRPr lang="en-GB" dirty="0"/>
          </a:p>
        </p:txBody>
      </p:sp>
    </p:spTree>
    <p:extLst>
      <p:ext uri="{BB962C8B-B14F-4D97-AF65-F5344CB8AC3E}">
        <p14:creationId xmlns:p14="http://schemas.microsoft.com/office/powerpoint/2010/main" val="380390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E2313C-33FA-47FB-8EF3-7FB05307415F}" type="datetimeFigureOut">
              <a:rPr lang="en-GB" smtClean="0"/>
              <a:t>10/06/2022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68F40D-429E-4537-A8FA-A9E93322EEAA}" type="slidenum">
              <a:rPr lang="en-GB" smtClean="0"/>
              <a:t>‹#›</a:t>
            </a:fld>
            <a:endParaRPr lang="en-GB" dirty="0"/>
          </a:p>
        </p:txBody>
      </p:sp>
    </p:spTree>
    <p:extLst>
      <p:ext uri="{BB962C8B-B14F-4D97-AF65-F5344CB8AC3E}">
        <p14:creationId xmlns:p14="http://schemas.microsoft.com/office/powerpoint/2010/main" val="1639151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E2313C-33FA-47FB-8EF3-7FB05307415F}" type="datetimeFigureOut">
              <a:rPr lang="en-GB" smtClean="0"/>
              <a:t>10/06/2022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68F40D-429E-4537-A8FA-A9E93322EEAA}" type="slidenum">
              <a:rPr lang="en-GB" smtClean="0"/>
              <a:t>‹#›</a:t>
            </a:fld>
            <a:endParaRPr lang="en-GB" dirty="0"/>
          </a:p>
        </p:txBody>
      </p:sp>
    </p:spTree>
    <p:extLst>
      <p:ext uri="{BB962C8B-B14F-4D97-AF65-F5344CB8AC3E}">
        <p14:creationId xmlns:p14="http://schemas.microsoft.com/office/powerpoint/2010/main" val="51294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2313C-33FA-47FB-8EF3-7FB05307415F}" type="datetimeFigureOut">
              <a:rPr lang="en-GB" smtClean="0"/>
              <a:t>10/06/2022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8F40D-429E-4537-A8FA-A9E93322EEAA}" type="slidenum">
              <a:rPr lang="en-GB" smtClean="0"/>
              <a:t>‹#›</a:t>
            </a:fld>
            <a:endParaRPr lang="en-GB" dirty="0"/>
          </a:p>
        </p:txBody>
      </p:sp>
    </p:spTree>
    <p:extLst>
      <p:ext uri="{BB962C8B-B14F-4D97-AF65-F5344CB8AC3E}">
        <p14:creationId xmlns:p14="http://schemas.microsoft.com/office/powerpoint/2010/main" val="196023047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2.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jpeg"/><Relationship Id="rId4" Type="http://schemas.openxmlformats.org/officeDocument/2006/relationships/image" Target="../media/image47.png"/><Relationship Id="rId9" Type="http://schemas.openxmlformats.org/officeDocument/2006/relationships/image" Target="../media/image52.png"/><Relationship Id="rId1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28063" y="2198914"/>
            <a:ext cx="6754583" cy="3033239"/>
          </a:xfrm>
          <a:prstGeom prst="rect">
            <a:avLst/>
          </a:prstGeom>
        </p:spPr>
        <p:txBody>
          <a:bodyPr vert="horz" lIns="91440" tIns="45720" rIns="91440" bIns="45720" rtlCol="0" anchor="ctr">
            <a:normAutofit fontScale="92500" lnSpcReduction="20000"/>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b="1" dirty="0">
              <a:solidFill>
                <a:schemeClr val="bg1"/>
              </a:solidFill>
            </a:endParaRPr>
          </a:p>
          <a:p>
            <a:pPr algn="ctr"/>
            <a:endParaRPr lang="en-GB" sz="4000" b="1" dirty="0">
              <a:solidFill>
                <a:schemeClr val="bg1"/>
              </a:solidFill>
            </a:endParaRPr>
          </a:p>
          <a:p>
            <a:pPr algn="ctr"/>
            <a:r>
              <a:rPr lang="en-GB" sz="4000" b="1" dirty="0">
                <a:solidFill>
                  <a:schemeClr val="bg1"/>
                </a:solidFill>
              </a:rPr>
              <a:t> THIRST PROJECT </a:t>
            </a:r>
          </a:p>
          <a:p>
            <a:pPr algn="ctr"/>
            <a:r>
              <a:rPr lang="en-GB" sz="4000" b="1" dirty="0">
                <a:solidFill>
                  <a:schemeClr val="bg1"/>
                </a:solidFill>
              </a:rPr>
              <a:t>Critical Care GSTT </a:t>
            </a:r>
          </a:p>
          <a:p>
            <a:r>
              <a:rPr lang="en-GB" sz="3200" b="1" dirty="0">
                <a:solidFill>
                  <a:schemeClr val="bg1"/>
                </a:solidFill>
              </a:rPr>
              <a:t>         </a:t>
            </a:r>
            <a:endParaRPr lang="en-GB" sz="1700" b="1" dirty="0">
              <a:solidFill>
                <a:schemeClr val="bg1"/>
              </a:solidFill>
            </a:endParaRPr>
          </a:p>
          <a:p>
            <a:endParaRPr lang="en-GB" sz="1700" b="1" dirty="0">
              <a:solidFill>
                <a:schemeClr val="bg1"/>
              </a:solidFill>
            </a:endParaRPr>
          </a:p>
          <a:p>
            <a:endParaRPr lang="en-GB" sz="1700" b="1" dirty="0">
              <a:solidFill>
                <a:schemeClr val="bg1"/>
              </a:solidFill>
            </a:endParaRPr>
          </a:p>
          <a:p>
            <a:pPr algn="ctr"/>
            <a:r>
              <a:rPr lang="en-GB" sz="1700" b="1" dirty="0">
                <a:solidFill>
                  <a:schemeClr val="bg1"/>
                </a:solidFill>
              </a:rPr>
              <a:t>Jenny Clark </a:t>
            </a:r>
          </a:p>
          <a:p>
            <a:pPr algn="ctr"/>
            <a:r>
              <a:rPr lang="en-GB" sz="1700" dirty="0">
                <a:solidFill>
                  <a:schemeClr val="bg1"/>
                </a:solidFill>
              </a:rPr>
              <a:t>Clinical Lead Speech and Language Therapist / Thirst Project Lead</a:t>
            </a:r>
          </a:p>
          <a:p>
            <a:pPr algn="ctr"/>
            <a:r>
              <a:rPr lang="en-GB" sz="1700" dirty="0">
                <a:solidFill>
                  <a:schemeClr val="bg1"/>
                </a:solidFill>
              </a:rPr>
              <a:t>07548152979</a:t>
            </a:r>
          </a:p>
          <a:p>
            <a:pPr algn="ctr"/>
            <a:r>
              <a:rPr lang="en-GB" sz="1700" dirty="0">
                <a:solidFill>
                  <a:schemeClr val="bg1"/>
                </a:solidFill>
              </a:rPr>
              <a:t>Jenny.Clark1@gstt.nhs.uk</a:t>
            </a:r>
          </a:p>
          <a:p>
            <a:endParaRPr lang="en-GB" sz="3200" b="1" dirty="0">
              <a:solidFill>
                <a:schemeClr val="accent1">
                  <a:lumMod val="50000"/>
                </a:schemeClr>
              </a:solidFill>
            </a:endParaRPr>
          </a:p>
        </p:txBody>
      </p:sp>
      <p:sp>
        <p:nvSpPr>
          <p:cNvPr id="4" name="Rectangle 3"/>
          <p:cNvSpPr/>
          <p:nvPr/>
        </p:nvSpPr>
        <p:spPr>
          <a:xfrm>
            <a:off x="2198914" y="1611085"/>
            <a:ext cx="8044542" cy="432162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bg1"/>
                </a:solidFill>
              </a:rPr>
              <a:t>THIRST PROJECT </a:t>
            </a:r>
          </a:p>
          <a:p>
            <a:pPr algn="ctr"/>
            <a:r>
              <a:rPr lang="en-GB" sz="4400" b="1" dirty="0">
                <a:solidFill>
                  <a:schemeClr val="bg1"/>
                </a:solidFill>
              </a:rPr>
              <a:t>Critical Care GSTT</a:t>
            </a:r>
            <a:endParaRPr lang="en-GB" b="1" dirty="0">
              <a:solidFill>
                <a:schemeClr val="bg1"/>
              </a:solidFill>
            </a:endParaRPr>
          </a:p>
          <a:p>
            <a:endParaRPr lang="en-GB" b="1" dirty="0">
              <a:solidFill>
                <a:schemeClr val="bg1"/>
              </a:solidFill>
            </a:endParaRPr>
          </a:p>
          <a:p>
            <a:endParaRPr lang="en-GB" b="1" dirty="0">
              <a:solidFill>
                <a:schemeClr val="bg1"/>
              </a:solidFill>
            </a:endParaRPr>
          </a:p>
          <a:p>
            <a:pPr algn="ctr"/>
            <a:r>
              <a:rPr lang="en-GB" b="1" dirty="0">
                <a:solidFill>
                  <a:schemeClr val="bg1"/>
                </a:solidFill>
              </a:rPr>
              <a:t>Jenny Clark </a:t>
            </a:r>
          </a:p>
          <a:p>
            <a:pPr algn="ctr"/>
            <a:r>
              <a:rPr lang="en-GB" dirty="0">
                <a:solidFill>
                  <a:schemeClr val="bg1"/>
                </a:solidFill>
              </a:rPr>
              <a:t>Clinical Lead Speech and Language Therapist / Thirst Project Lead</a:t>
            </a:r>
          </a:p>
          <a:p>
            <a:pPr algn="ctr"/>
            <a:r>
              <a:rPr lang="en-GB" dirty="0">
                <a:solidFill>
                  <a:schemeClr val="bg1"/>
                </a:solidFill>
              </a:rPr>
              <a:t>07548152979</a:t>
            </a:r>
          </a:p>
          <a:p>
            <a:pPr algn="ctr"/>
            <a:r>
              <a:rPr lang="en-GB" dirty="0">
                <a:solidFill>
                  <a:schemeClr val="bg1"/>
                </a:solidFill>
              </a:rPr>
              <a:t>Jenny.Clark1@gstt.nhs.uk</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169616"/>
            <a:ext cx="1571624" cy="885824"/>
          </a:xfrm>
          <a:prstGeom prst="rect">
            <a:avLst/>
          </a:prstGeom>
          <a:noFill/>
        </p:spPr>
      </p:pic>
      <p:pic>
        <p:nvPicPr>
          <p:cNvPr id="11" name="Picture 10" descr="Logo colour"/>
          <p:cNvPicPr/>
          <p:nvPr/>
        </p:nvPicPr>
        <p:blipFill>
          <a:blip r:embed="rId4" cstate="print">
            <a:extLst>
              <a:ext uri="{BEBA8EAE-BF5A-486C-A8C5-ECC9F3942E4B}">
                <a14:imgProps xmlns:a14="http://schemas.microsoft.com/office/drawing/2010/main">
                  <a14:imgLayer r:embed="rId5">
                    <a14:imgEffect>
                      <a14:saturation sat="74000"/>
                    </a14:imgEffect>
                  </a14:imgLayer>
                </a14:imgProps>
              </a:ext>
            </a:extLst>
          </a:blip>
          <a:srcRect r="7012"/>
          <a:stretch>
            <a:fillRect/>
          </a:stretch>
        </p:blipFill>
        <p:spPr bwMode="auto">
          <a:xfrm>
            <a:off x="8850088" y="307728"/>
            <a:ext cx="3027362" cy="609600"/>
          </a:xfrm>
          <a:prstGeom prst="rect">
            <a:avLst/>
          </a:prstGeom>
          <a:noFill/>
          <a:ln w="9525">
            <a:noFill/>
            <a:miter lim="800000"/>
            <a:headEnd/>
            <a:tailEnd/>
          </a:ln>
        </p:spPr>
      </p:pic>
      <p:sp>
        <p:nvSpPr>
          <p:cNvPr id="2" name="Rectangle 1"/>
          <p:cNvSpPr/>
          <p:nvPr/>
        </p:nvSpPr>
        <p:spPr>
          <a:xfrm>
            <a:off x="2536371" y="1915886"/>
            <a:ext cx="7424058" cy="37446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767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68008067"/>
              </p:ext>
            </p:extLst>
          </p:nvPr>
        </p:nvGraphicFramePr>
        <p:xfrm>
          <a:off x="6267450" y="2"/>
          <a:ext cx="592455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619" y="2042028"/>
            <a:ext cx="6674034" cy="3595300"/>
          </a:xfrm>
          <a:prstGeom prst="rect">
            <a:avLst/>
          </a:prstGeom>
        </p:spPr>
      </p:pic>
      <p:sp>
        <p:nvSpPr>
          <p:cNvPr id="17" name="Rectangle 16"/>
          <p:cNvSpPr/>
          <p:nvPr/>
        </p:nvSpPr>
        <p:spPr>
          <a:xfrm>
            <a:off x="2448807" y="495758"/>
            <a:ext cx="2960071" cy="716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910157" y="599455"/>
            <a:ext cx="5490893" cy="461665"/>
          </a:xfrm>
          <a:prstGeom prst="rect">
            <a:avLst/>
          </a:prstGeom>
          <a:noFill/>
        </p:spPr>
        <p:txBody>
          <a:bodyPr wrap="square" rtlCol="0">
            <a:spAutoFit/>
          </a:bodyPr>
          <a:lstStyle/>
          <a:p>
            <a:r>
              <a:rPr lang="en-GB" sz="2400" dirty="0">
                <a:solidFill>
                  <a:schemeClr val="bg1"/>
                </a:solidFill>
              </a:rPr>
              <a:t>Thirst evidence </a:t>
            </a:r>
          </a:p>
        </p:txBody>
      </p:sp>
    </p:spTree>
    <p:extLst>
      <p:ext uri="{BB962C8B-B14F-4D97-AF65-F5344CB8AC3E}">
        <p14:creationId xmlns:p14="http://schemas.microsoft.com/office/powerpoint/2010/main" val="102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3175657" y="4080324"/>
            <a:ext cx="2507976" cy="1727169"/>
          </a:xfrm>
          <a:prstGeom prst="rect">
            <a:avLst/>
          </a:prstGeom>
        </p:spPr>
      </p:pic>
      <p:grpSp>
        <p:nvGrpSpPr>
          <p:cNvPr id="19" name="Group 18"/>
          <p:cNvGrpSpPr/>
          <p:nvPr/>
        </p:nvGrpSpPr>
        <p:grpSpPr>
          <a:xfrm>
            <a:off x="1198928" y="4080324"/>
            <a:ext cx="1474115" cy="1627779"/>
            <a:chOff x="2612724" y="1251880"/>
            <a:chExt cx="1431766" cy="1645708"/>
          </a:xfrm>
        </p:grpSpPr>
        <p:sp>
          <p:nvSpPr>
            <p:cNvPr id="20" name="Hexagon 19"/>
            <p:cNvSpPr/>
            <p:nvPr/>
          </p:nvSpPr>
          <p:spPr>
            <a:xfrm rot="5400000">
              <a:off x="2505753" y="1358851"/>
              <a:ext cx="1645708" cy="1431766"/>
            </a:xfrm>
            <a:prstGeom prst="hexagon">
              <a:avLst>
                <a:gd name="adj" fmla="val 25000"/>
                <a:gd name="vf" fmla="val 115470"/>
              </a:avLst>
            </a:prstGeom>
            <a:solidFill>
              <a:schemeClr val="accent4">
                <a:alpha val="90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1" name="Hexagon 4"/>
            <p:cNvSpPr/>
            <p:nvPr/>
          </p:nvSpPr>
          <p:spPr>
            <a:xfrm>
              <a:off x="2825869" y="1508335"/>
              <a:ext cx="985532" cy="11327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Patient</a:t>
              </a:r>
            </a:p>
            <a:p>
              <a:pPr lvl="0" algn="ctr" defTabSz="800100">
                <a:lnSpc>
                  <a:spcPct val="90000"/>
                </a:lnSpc>
                <a:spcBef>
                  <a:spcPct val="0"/>
                </a:spcBef>
                <a:spcAft>
                  <a:spcPct val="35000"/>
                </a:spcAft>
              </a:pPr>
              <a:r>
                <a:rPr lang="en-GB" sz="1400" kern="1200" dirty="0"/>
                <a:t>experience </a:t>
              </a:r>
            </a:p>
          </p:txBody>
        </p:sp>
      </p:grpSp>
      <p:grpSp>
        <p:nvGrpSpPr>
          <p:cNvPr id="12" name="Group 11"/>
          <p:cNvGrpSpPr/>
          <p:nvPr/>
        </p:nvGrpSpPr>
        <p:grpSpPr>
          <a:xfrm>
            <a:off x="1198928" y="1260782"/>
            <a:ext cx="1431766" cy="1645708"/>
            <a:chOff x="103191" y="4045019"/>
            <a:chExt cx="1431766" cy="1645708"/>
          </a:xfrm>
          <a:solidFill>
            <a:schemeClr val="accent4"/>
          </a:solidFill>
        </p:grpSpPr>
        <p:sp>
          <p:nvSpPr>
            <p:cNvPr id="13" name="Hexagon 12"/>
            <p:cNvSpPr/>
            <p:nvPr/>
          </p:nvSpPr>
          <p:spPr>
            <a:xfrm rot="5400000">
              <a:off x="-3780" y="4151990"/>
              <a:ext cx="1645708" cy="1431766"/>
            </a:xfrm>
            <a:prstGeom prst="hexagon">
              <a:avLst>
                <a:gd name="adj" fmla="val 25000"/>
                <a:gd name="vf" fmla="val 115470"/>
              </a:avLst>
            </a:prstGeom>
            <a:grpFill/>
          </p:spPr>
          <p:style>
            <a:lnRef idx="2">
              <a:schemeClr val="lt1">
                <a:hueOff val="0"/>
                <a:satOff val="0"/>
                <a:lumOff val="0"/>
                <a:alphaOff val="0"/>
              </a:schemeClr>
            </a:lnRef>
            <a:fillRef idx="1">
              <a:schemeClr val="accent1">
                <a:alpha val="90000"/>
                <a:hueOff val="0"/>
                <a:satOff val="0"/>
                <a:lumOff val="0"/>
                <a:alphaOff val="-17143"/>
              </a:schemeClr>
            </a:fillRef>
            <a:effectRef idx="0">
              <a:schemeClr val="accent1">
                <a:alpha val="90000"/>
                <a:hueOff val="0"/>
                <a:satOff val="0"/>
                <a:lumOff val="0"/>
                <a:alphaOff val="-17143"/>
              </a:schemeClr>
            </a:effectRef>
            <a:fontRef idx="minor">
              <a:schemeClr val="lt1"/>
            </a:fontRef>
          </p:style>
        </p:sp>
        <p:sp>
          <p:nvSpPr>
            <p:cNvPr id="15" name="Hexagon 4"/>
            <p:cNvSpPr/>
            <p:nvPr/>
          </p:nvSpPr>
          <p:spPr>
            <a:xfrm>
              <a:off x="322002" y="4281849"/>
              <a:ext cx="994143" cy="11720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kern="1200" dirty="0"/>
                <a:t>Expert opinion</a:t>
              </a:r>
            </a:p>
          </p:txBody>
        </p:sp>
      </p:grpSp>
      <p:pic>
        <p:nvPicPr>
          <p:cNvPr id="22" name="Picture 21"/>
          <p:cNvPicPr>
            <a:picLocks noChangeAspect="1"/>
          </p:cNvPicPr>
          <p:nvPr/>
        </p:nvPicPr>
        <p:blipFill>
          <a:blip r:embed="rId4"/>
          <a:stretch>
            <a:fillRect/>
          </a:stretch>
        </p:blipFill>
        <p:spPr>
          <a:xfrm>
            <a:off x="2849505" y="1450374"/>
            <a:ext cx="3160281" cy="1366808"/>
          </a:xfrm>
          <a:prstGeom prst="rect">
            <a:avLst/>
          </a:prstGeom>
        </p:spPr>
      </p:pic>
      <p:sp>
        <p:nvSpPr>
          <p:cNvPr id="27" name="Hexagon 26"/>
          <p:cNvSpPr/>
          <p:nvPr/>
        </p:nvSpPr>
        <p:spPr>
          <a:xfrm rot="5400000">
            <a:off x="6322335" y="4097360"/>
            <a:ext cx="1645708" cy="1431766"/>
          </a:xfrm>
          <a:prstGeom prst="hexagon">
            <a:avLst>
              <a:gd name="adj" fmla="val 25000"/>
              <a:gd name="vf" fmla="val 115470"/>
            </a:avLst>
          </a:prstGeom>
          <a:solidFill>
            <a:schemeClr val="accent4">
              <a:alpha val="50000"/>
            </a:schemeClr>
          </a:solidFill>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sp>
      <p:sp>
        <p:nvSpPr>
          <p:cNvPr id="28" name="Hexagon 4"/>
          <p:cNvSpPr/>
          <p:nvPr/>
        </p:nvSpPr>
        <p:spPr>
          <a:xfrm>
            <a:off x="6636838" y="4206114"/>
            <a:ext cx="985532" cy="11327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kern="1200" dirty="0"/>
              <a:t>Thirst risk factors and drivers </a:t>
            </a:r>
          </a:p>
        </p:txBody>
      </p:sp>
      <p:pic>
        <p:nvPicPr>
          <p:cNvPr id="29" name="Picture 2"/>
          <p:cNvPicPr>
            <a:picLocks noChangeAspect="1" noChangeArrowheads="1"/>
          </p:cNvPicPr>
          <p:nvPr/>
        </p:nvPicPr>
        <p:blipFill>
          <a:blip r:embed="rId5" cstate="print"/>
          <a:srcRect/>
          <a:stretch>
            <a:fillRect/>
          </a:stretch>
        </p:blipFill>
        <p:spPr bwMode="auto">
          <a:xfrm>
            <a:off x="8099773" y="4164796"/>
            <a:ext cx="3735581" cy="1215432"/>
          </a:xfrm>
          <a:prstGeom prst="rect">
            <a:avLst/>
          </a:prstGeom>
          <a:noFill/>
          <a:ln w="9525">
            <a:noFill/>
            <a:miter lim="800000"/>
            <a:headEnd/>
            <a:tailEnd/>
          </a:ln>
        </p:spPr>
      </p:pic>
      <p:grpSp>
        <p:nvGrpSpPr>
          <p:cNvPr id="30" name="Group 29"/>
          <p:cNvGrpSpPr/>
          <p:nvPr/>
        </p:nvGrpSpPr>
        <p:grpSpPr>
          <a:xfrm>
            <a:off x="6429306" y="1410588"/>
            <a:ext cx="1431766" cy="1645708"/>
            <a:chOff x="1769768" y="3236373"/>
            <a:chExt cx="1431766" cy="1645708"/>
          </a:xfrm>
          <a:solidFill>
            <a:schemeClr val="accent4"/>
          </a:solidFill>
        </p:grpSpPr>
        <p:sp>
          <p:nvSpPr>
            <p:cNvPr id="31" name="Hexagon 30"/>
            <p:cNvSpPr/>
            <p:nvPr/>
          </p:nvSpPr>
          <p:spPr>
            <a:xfrm rot="5400000">
              <a:off x="1662797" y="3343344"/>
              <a:ext cx="1645708" cy="1431766"/>
            </a:xfrm>
            <a:prstGeom prst="hexagon">
              <a:avLst>
                <a:gd name="adj" fmla="val 25000"/>
                <a:gd name="vf" fmla="val 115470"/>
              </a:avLst>
            </a:prstGeom>
            <a:grpFill/>
          </p:spPr>
          <p:style>
            <a:lnRef idx="2">
              <a:schemeClr val="lt1">
                <a:hueOff val="0"/>
                <a:satOff val="0"/>
                <a:lumOff val="0"/>
                <a:alphaOff val="0"/>
              </a:schemeClr>
            </a:lnRef>
            <a:fillRef idx="1">
              <a:schemeClr val="accent1">
                <a:alpha val="90000"/>
                <a:hueOff val="0"/>
                <a:satOff val="0"/>
                <a:lumOff val="0"/>
                <a:alphaOff val="-11429"/>
              </a:schemeClr>
            </a:fillRef>
            <a:effectRef idx="0">
              <a:schemeClr val="accent1">
                <a:alpha val="90000"/>
                <a:hueOff val="0"/>
                <a:satOff val="0"/>
                <a:lumOff val="0"/>
                <a:alphaOff val="-11429"/>
              </a:schemeClr>
            </a:effectRef>
            <a:fontRef idx="minor">
              <a:schemeClr val="lt1"/>
            </a:fontRef>
          </p:style>
        </p:sp>
        <p:sp>
          <p:nvSpPr>
            <p:cNvPr id="32" name="Hexagon 4"/>
            <p:cNvSpPr/>
            <p:nvPr/>
          </p:nvSpPr>
          <p:spPr>
            <a:xfrm>
              <a:off x="1992885" y="3510171"/>
              <a:ext cx="985532" cy="11327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Delirium and thirst </a:t>
              </a:r>
            </a:p>
          </p:txBody>
        </p:sp>
      </p:grpSp>
      <p:pic>
        <p:nvPicPr>
          <p:cNvPr id="33" name="Picture 32"/>
          <p:cNvPicPr>
            <a:picLocks noChangeAspect="1"/>
          </p:cNvPicPr>
          <p:nvPr/>
        </p:nvPicPr>
        <p:blipFill>
          <a:blip r:embed="rId6"/>
          <a:stretch>
            <a:fillRect/>
          </a:stretch>
        </p:blipFill>
        <p:spPr>
          <a:xfrm>
            <a:off x="8099773" y="1487053"/>
            <a:ext cx="3462731" cy="1231025"/>
          </a:xfrm>
          <a:prstGeom prst="rect">
            <a:avLst/>
          </a:prstGeom>
        </p:spPr>
      </p:pic>
    </p:spTree>
    <p:extLst>
      <p:ext uri="{BB962C8B-B14F-4D97-AF65-F5344CB8AC3E}">
        <p14:creationId xmlns:p14="http://schemas.microsoft.com/office/powerpoint/2010/main" val="207688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619" y="2042028"/>
            <a:ext cx="6674034" cy="3595300"/>
          </a:xfrm>
          <a:prstGeom prst="rect">
            <a:avLst/>
          </a:prstGeom>
        </p:spPr>
      </p:pic>
      <p:sp>
        <p:nvSpPr>
          <p:cNvPr id="17" name="Rectangle 16"/>
          <p:cNvSpPr/>
          <p:nvPr/>
        </p:nvSpPr>
        <p:spPr>
          <a:xfrm>
            <a:off x="2448807" y="495758"/>
            <a:ext cx="2960071" cy="716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910157" y="599455"/>
            <a:ext cx="5490893" cy="461665"/>
          </a:xfrm>
          <a:prstGeom prst="rect">
            <a:avLst/>
          </a:prstGeom>
          <a:noFill/>
        </p:spPr>
        <p:txBody>
          <a:bodyPr wrap="square" rtlCol="0">
            <a:spAutoFit/>
          </a:bodyPr>
          <a:lstStyle/>
          <a:p>
            <a:r>
              <a:rPr lang="en-GB" sz="2400" dirty="0">
                <a:solidFill>
                  <a:schemeClr val="bg1"/>
                </a:solidFill>
              </a:rPr>
              <a:t>Thirst evidence </a:t>
            </a:r>
          </a:p>
        </p:txBody>
      </p:sp>
      <p:pic>
        <p:nvPicPr>
          <p:cNvPr id="5" name="Picture 4"/>
          <p:cNvPicPr>
            <a:picLocks noChangeAspect="1"/>
          </p:cNvPicPr>
          <p:nvPr/>
        </p:nvPicPr>
        <p:blipFill>
          <a:blip r:embed="rId4"/>
          <a:stretch>
            <a:fillRect/>
          </a:stretch>
        </p:blipFill>
        <p:spPr>
          <a:xfrm>
            <a:off x="7877819" y="1463038"/>
            <a:ext cx="3833428" cy="4576813"/>
          </a:xfrm>
          <a:prstGeom prst="rect">
            <a:avLst/>
          </a:prstGeom>
        </p:spPr>
      </p:pic>
      <p:cxnSp>
        <p:nvCxnSpPr>
          <p:cNvPr id="8" name="Curved Connector 7"/>
          <p:cNvCxnSpPr/>
          <p:nvPr/>
        </p:nvCxnSpPr>
        <p:spPr>
          <a:xfrm>
            <a:off x="3291840" y="3166712"/>
            <a:ext cx="4937760" cy="1674795"/>
          </a:xfrm>
          <a:prstGeom prst="curvedConnector3">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45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14181" y="2706927"/>
            <a:ext cx="2131215" cy="1187948"/>
          </a:xfrm>
          <a:prstGeom prst="rect">
            <a:avLst/>
          </a:prstGeom>
        </p:spPr>
      </p:pic>
      <p:pic>
        <p:nvPicPr>
          <p:cNvPr id="5" name="Picture 4"/>
          <p:cNvPicPr>
            <a:picLocks noChangeAspect="1"/>
          </p:cNvPicPr>
          <p:nvPr/>
        </p:nvPicPr>
        <p:blipFill>
          <a:blip r:embed="rId3"/>
          <a:stretch>
            <a:fillRect/>
          </a:stretch>
        </p:blipFill>
        <p:spPr>
          <a:xfrm>
            <a:off x="6693428" y="2785771"/>
            <a:ext cx="1058443" cy="1030260"/>
          </a:xfrm>
          <a:prstGeom prst="rect">
            <a:avLst/>
          </a:prstGeom>
        </p:spPr>
      </p:pic>
      <p:sp>
        <p:nvSpPr>
          <p:cNvPr id="6" name="TextBox 5"/>
          <p:cNvSpPr txBox="1"/>
          <p:nvPr/>
        </p:nvSpPr>
        <p:spPr>
          <a:xfrm>
            <a:off x="4267254" y="2080151"/>
            <a:ext cx="3962678" cy="584775"/>
          </a:xfrm>
          <a:prstGeom prst="rect">
            <a:avLst/>
          </a:prstGeom>
          <a:noFill/>
        </p:spPr>
        <p:txBody>
          <a:bodyPr wrap="square" rtlCol="0">
            <a:spAutoFit/>
          </a:bodyPr>
          <a:lstStyle/>
          <a:p>
            <a:pPr algn="ctr"/>
            <a:r>
              <a:rPr lang="en-GB" sz="3200" b="1" dirty="0">
                <a:solidFill>
                  <a:schemeClr val="bg1"/>
                </a:solidFill>
              </a:rPr>
              <a:t>Thirst Solutions</a:t>
            </a:r>
          </a:p>
        </p:txBody>
      </p:sp>
      <p:pic>
        <p:nvPicPr>
          <p:cNvPr id="7" name="Picture 6"/>
          <p:cNvPicPr>
            <a:picLocks noChangeAspect="1"/>
          </p:cNvPicPr>
          <p:nvPr/>
        </p:nvPicPr>
        <p:blipFill>
          <a:blip r:embed="rId4"/>
          <a:stretch>
            <a:fillRect/>
          </a:stretch>
        </p:blipFill>
        <p:spPr>
          <a:xfrm>
            <a:off x="4414181" y="4015720"/>
            <a:ext cx="3349509" cy="1560517"/>
          </a:xfrm>
          <a:prstGeom prst="rect">
            <a:avLst/>
          </a:prstGeom>
        </p:spPr>
      </p:pic>
      <p:sp>
        <p:nvSpPr>
          <p:cNvPr id="8" name="Rectangle 7"/>
          <p:cNvSpPr/>
          <p:nvPr/>
        </p:nvSpPr>
        <p:spPr>
          <a:xfrm>
            <a:off x="3973286" y="1698171"/>
            <a:ext cx="4386943" cy="43651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7910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print"/>
          <a:srcRect/>
          <a:stretch>
            <a:fillRect/>
          </a:stretch>
        </p:blipFill>
        <p:spPr bwMode="auto">
          <a:xfrm>
            <a:off x="428625" y="2273140"/>
            <a:ext cx="5304443" cy="1896926"/>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7052651" y="2273140"/>
            <a:ext cx="4589453" cy="2267517"/>
          </a:xfrm>
          <a:prstGeom prst="rect">
            <a:avLst/>
          </a:prstGeom>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25" y="4502318"/>
            <a:ext cx="1143000" cy="1136650"/>
          </a:xfrm>
          <a:prstGeom prst="rect">
            <a:avLst/>
          </a:prstGeom>
          <a:noFill/>
          <a:ln>
            <a:noFill/>
          </a:ln>
        </p:spPr>
      </p:pic>
      <p:pic>
        <p:nvPicPr>
          <p:cNvPr id="10"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0568" y="4486078"/>
            <a:ext cx="1341120" cy="1126490"/>
          </a:xfrm>
          <a:prstGeom prst="rect">
            <a:avLst/>
          </a:prstGeom>
          <a:noFill/>
          <a:ln>
            <a:noFill/>
          </a:ln>
        </p:spPr>
      </p:pic>
      <p:pic>
        <p:nvPicPr>
          <p:cNvPr id="11" name="Picture 10" descr="water, ice, drinking glass, drinking, glass, cup, cafe, glass of water, drink, ice cub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1688" y="4502318"/>
            <a:ext cx="1428115" cy="1142365"/>
          </a:xfrm>
          <a:prstGeom prst="rect">
            <a:avLst/>
          </a:prstGeom>
          <a:noFill/>
          <a:ln>
            <a:noFill/>
          </a:ln>
        </p:spPr>
      </p:pic>
      <p:pic>
        <p:nvPicPr>
          <p:cNvPr id="12" name="Picture 11"/>
          <p:cNvPicPr>
            <a:picLocks noChangeAspect="1"/>
          </p:cNvPicPr>
          <p:nvPr/>
        </p:nvPicPr>
        <p:blipFill>
          <a:blip r:embed="rId8"/>
          <a:stretch>
            <a:fillRect/>
          </a:stretch>
        </p:blipFill>
        <p:spPr>
          <a:xfrm>
            <a:off x="4141120" y="4960321"/>
            <a:ext cx="802271" cy="915155"/>
          </a:xfrm>
          <a:prstGeom prst="rect">
            <a:avLst/>
          </a:prstGeom>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1386" y="4748986"/>
            <a:ext cx="1341120" cy="1126490"/>
          </a:xfrm>
          <a:prstGeom prst="rect">
            <a:avLst/>
          </a:prstGeom>
          <a:noFill/>
          <a:ln>
            <a:noFill/>
          </a:ln>
        </p:spPr>
      </p:pic>
      <p:pic>
        <p:nvPicPr>
          <p:cNvPr id="14" name="Picture 13" descr="water, ice, drinking glass, drinking, glass, cup, cafe, glass of water, drink, ice cub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82506" y="4779122"/>
            <a:ext cx="1428115" cy="1142365"/>
          </a:xfrm>
          <a:prstGeom prst="rect">
            <a:avLst/>
          </a:prstGeom>
          <a:noFill/>
          <a:ln>
            <a:noFill/>
          </a:ln>
        </p:spPr>
      </p:pic>
      <p:pic>
        <p:nvPicPr>
          <p:cNvPr id="15" name="Picture 14"/>
          <p:cNvPicPr>
            <a:picLocks noChangeAspect="1"/>
          </p:cNvPicPr>
          <p:nvPr/>
        </p:nvPicPr>
        <p:blipFill>
          <a:blip r:embed="rId8"/>
          <a:stretch>
            <a:fillRect/>
          </a:stretch>
        </p:blipFill>
        <p:spPr>
          <a:xfrm>
            <a:off x="10241709" y="5350304"/>
            <a:ext cx="802271" cy="915155"/>
          </a:xfrm>
          <a:prstGeom prst="rect">
            <a:avLst/>
          </a:prstGeom>
        </p:spPr>
      </p:pic>
      <p:grpSp>
        <p:nvGrpSpPr>
          <p:cNvPr id="18" name="Group 17"/>
          <p:cNvGrpSpPr/>
          <p:nvPr/>
        </p:nvGrpSpPr>
        <p:grpSpPr>
          <a:xfrm>
            <a:off x="5303917" y="259291"/>
            <a:ext cx="1431766" cy="1645708"/>
            <a:chOff x="1066418" y="3304584"/>
            <a:chExt cx="1431766" cy="1645708"/>
          </a:xfrm>
          <a:solidFill>
            <a:srgbClr val="C00000"/>
          </a:solidFill>
        </p:grpSpPr>
        <p:sp>
          <p:nvSpPr>
            <p:cNvPr id="19" name="Hexagon 18"/>
            <p:cNvSpPr/>
            <p:nvPr/>
          </p:nvSpPr>
          <p:spPr>
            <a:xfrm rot="5400000">
              <a:off x="959447" y="3411555"/>
              <a:ext cx="1645708" cy="1431766"/>
            </a:xfrm>
            <a:prstGeom prst="hexagon">
              <a:avLst>
                <a:gd name="adj" fmla="val 25000"/>
                <a:gd name="vf" fmla="val 115470"/>
              </a:avLst>
            </a:prstGeom>
            <a:grpFill/>
          </p:spPr>
          <p:style>
            <a:lnRef idx="2">
              <a:schemeClr val="lt1">
                <a:hueOff val="0"/>
                <a:satOff val="0"/>
                <a:lumOff val="0"/>
                <a:alphaOff val="0"/>
              </a:schemeClr>
            </a:lnRef>
            <a:fillRef idx="1">
              <a:schemeClr val="accent1">
                <a:alpha val="90000"/>
                <a:hueOff val="0"/>
                <a:satOff val="0"/>
                <a:lumOff val="0"/>
                <a:alphaOff val="-28571"/>
              </a:schemeClr>
            </a:fillRef>
            <a:effectRef idx="0">
              <a:schemeClr val="accent1">
                <a:alpha val="90000"/>
                <a:hueOff val="0"/>
                <a:satOff val="0"/>
                <a:lumOff val="0"/>
                <a:alphaOff val="-28571"/>
              </a:schemeClr>
            </a:effectRef>
            <a:fontRef idx="minor">
              <a:schemeClr val="lt1"/>
            </a:fontRef>
          </p:style>
        </p:sp>
        <p:sp>
          <p:nvSpPr>
            <p:cNvPr id="20" name="Hexagon 4"/>
            <p:cNvSpPr/>
            <p:nvPr/>
          </p:nvSpPr>
          <p:spPr>
            <a:xfrm>
              <a:off x="1289535" y="3561040"/>
              <a:ext cx="985532" cy="11327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kern="1200" dirty="0"/>
                <a:t>Thirst interventions</a:t>
              </a:r>
            </a:p>
          </p:txBody>
        </p:sp>
      </p:grpSp>
    </p:spTree>
    <p:extLst>
      <p:ext uri="{BB962C8B-B14F-4D97-AF65-F5344CB8AC3E}">
        <p14:creationId xmlns:p14="http://schemas.microsoft.com/office/powerpoint/2010/main" val="384314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4267" y="753907"/>
            <a:ext cx="3936693" cy="5620803"/>
          </a:xfrm>
          <a:prstGeom prst="rect">
            <a:avLst/>
          </a:prstGeom>
        </p:spPr>
      </p:pic>
      <p:pic>
        <p:nvPicPr>
          <p:cNvPr id="6" name="Picture 5"/>
          <p:cNvPicPr>
            <a:picLocks noChangeAspect="1"/>
          </p:cNvPicPr>
          <p:nvPr/>
        </p:nvPicPr>
        <p:blipFill>
          <a:blip r:embed="rId4"/>
          <a:stretch>
            <a:fillRect/>
          </a:stretch>
        </p:blipFill>
        <p:spPr>
          <a:xfrm>
            <a:off x="8275759" y="781006"/>
            <a:ext cx="3916241" cy="5593704"/>
          </a:xfrm>
          <a:prstGeom prst="rect">
            <a:avLst/>
          </a:prstGeom>
        </p:spPr>
      </p:pic>
      <p:pic>
        <p:nvPicPr>
          <p:cNvPr id="2" name="Picture 1"/>
          <p:cNvPicPr>
            <a:picLocks noChangeAspect="1"/>
          </p:cNvPicPr>
          <p:nvPr/>
        </p:nvPicPr>
        <p:blipFill>
          <a:blip r:embed="rId5"/>
          <a:stretch>
            <a:fillRect/>
          </a:stretch>
        </p:blipFill>
        <p:spPr>
          <a:xfrm>
            <a:off x="4162936" y="753908"/>
            <a:ext cx="4005986" cy="5620803"/>
          </a:xfrm>
          <a:prstGeom prst="rect">
            <a:avLst/>
          </a:prstGeom>
        </p:spPr>
      </p:pic>
    </p:spTree>
    <p:extLst>
      <p:ext uri="{BB962C8B-B14F-4D97-AF65-F5344CB8AC3E}">
        <p14:creationId xmlns:p14="http://schemas.microsoft.com/office/powerpoint/2010/main" val="2121120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096000" y="571500"/>
            <a:ext cx="0" cy="62865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088" y="3649859"/>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571500"/>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31173"/>
            <a:ext cx="12192000" cy="60267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547504" y="17501"/>
            <a:ext cx="7096991" cy="553998"/>
          </a:xfrm>
          <a:prstGeom prst="rect">
            <a:avLst/>
          </a:prstGeom>
          <a:noFill/>
        </p:spPr>
        <p:txBody>
          <a:bodyPr wrap="square" rtlCol="0">
            <a:spAutoFit/>
          </a:bodyPr>
          <a:lstStyle/>
          <a:p>
            <a:r>
              <a:rPr lang="en-GB" sz="3000" b="1" dirty="0">
                <a:solidFill>
                  <a:schemeClr val="accent1">
                    <a:lumMod val="20000"/>
                    <a:lumOff val="80000"/>
                  </a:schemeClr>
                </a:solidFill>
              </a:rPr>
              <a:t>GSTT THIRST BUNDLE – Level 3 Pilot results  </a:t>
            </a:r>
          </a:p>
        </p:txBody>
      </p:sp>
      <p:pic>
        <p:nvPicPr>
          <p:cNvPr id="15" name="Picture 14"/>
          <p:cNvPicPr>
            <a:picLocks noChangeAspect="1"/>
          </p:cNvPicPr>
          <p:nvPr/>
        </p:nvPicPr>
        <p:blipFill>
          <a:blip r:embed="rId2"/>
          <a:stretch>
            <a:fillRect/>
          </a:stretch>
        </p:blipFill>
        <p:spPr>
          <a:xfrm>
            <a:off x="224995" y="1617885"/>
            <a:ext cx="994574" cy="1038867"/>
          </a:xfrm>
          <a:prstGeom prst="rect">
            <a:avLst/>
          </a:prstGeom>
          <a:solidFill>
            <a:schemeClr val="tx2"/>
          </a:solidFill>
        </p:spPr>
      </p:pic>
      <p:pic>
        <p:nvPicPr>
          <p:cNvPr id="17" name="Picture 16"/>
          <p:cNvPicPr>
            <a:picLocks noChangeAspect="1"/>
          </p:cNvPicPr>
          <p:nvPr/>
        </p:nvPicPr>
        <p:blipFill>
          <a:blip r:embed="rId3"/>
          <a:stretch>
            <a:fillRect/>
          </a:stretch>
        </p:blipFill>
        <p:spPr>
          <a:xfrm>
            <a:off x="3763151" y="1158420"/>
            <a:ext cx="1687464" cy="2304136"/>
          </a:xfrm>
          <a:prstGeom prst="rect">
            <a:avLst/>
          </a:prstGeom>
        </p:spPr>
      </p:pic>
      <p:sp>
        <p:nvSpPr>
          <p:cNvPr id="18" name="Oval 17"/>
          <p:cNvSpPr/>
          <p:nvPr/>
        </p:nvSpPr>
        <p:spPr>
          <a:xfrm>
            <a:off x="4872137" y="712035"/>
            <a:ext cx="1022033" cy="942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044634" y="1400147"/>
            <a:ext cx="661609" cy="642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p:cNvCxnSpPr/>
          <p:nvPr/>
        </p:nvCxnSpPr>
        <p:spPr>
          <a:xfrm flipV="1">
            <a:off x="5871715" y="908428"/>
            <a:ext cx="783900" cy="87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4"/>
          <a:stretch>
            <a:fillRect/>
          </a:stretch>
        </p:blipFill>
        <p:spPr>
          <a:xfrm>
            <a:off x="9331871" y="1026688"/>
            <a:ext cx="823699" cy="908916"/>
          </a:xfrm>
          <a:prstGeom prst="rect">
            <a:avLst/>
          </a:prstGeom>
        </p:spPr>
      </p:pic>
      <p:pic>
        <p:nvPicPr>
          <p:cNvPr id="24" name="Picture 23"/>
          <p:cNvPicPr>
            <a:picLocks noChangeAspect="1"/>
          </p:cNvPicPr>
          <p:nvPr/>
        </p:nvPicPr>
        <p:blipFill>
          <a:blip r:embed="rId5"/>
          <a:stretch>
            <a:fillRect/>
          </a:stretch>
        </p:blipFill>
        <p:spPr>
          <a:xfrm>
            <a:off x="8175449" y="1037262"/>
            <a:ext cx="858652" cy="829107"/>
          </a:xfrm>
          <a:prstGeom prst="rect">
            <a:avLst/>
          </a:prstGeom>
        </p:spPr>
      </p:pic>
      <p:pic>
        <p:nvPicPr>
          <p:cNvPr id="25" name="Picture 24"/>
          <p:cNvPicPr>
            <a:picLocks noChangeAspect="1"/>
          </p:cNvPicPr>
          <p:nvPr/>
        </p:nvPicPr>
        <p:blipFill>
          <a:blip r:embed="rId6"/>
          <a:stretch>
            <a:fillRect/>
          </a:stretch>
        </p:blipFill>
        <p:spPr>
          <a:xfrm>
            <a:off x="10308311" y="1041101"/>
            <a:ext cx="820760" cy="894503"/>
          </a:xfrm>
          <a:prstGeom prst="rect">
            <a:avLst/>
          </a:prstGeom>
        </p:spPr>
      </p:pic>
      <p:pic>
        <p:nvPicPr>
          <p:cNvPr id="35" name="Picture 34"/>
          <p:cNvPicPr>
            <a:picLocks noChangeAspect="1"/>
          </p:cNvPicPr>
          <p:nvPr/>
        </p:nvPicPr>
        <p:blipFill>
          <a:blip r:embed="rId7"/>
          <a:stretch>
            <a:fillRect/>
          </a:stretch>
        </p:blipFill>
        <p:spPr>
          <a:xfrm>
            <a:off x="419220" y="4049113"/>
            <a:ext cx="1807269" cy="2453522"/>
          </a:xfrm>
          <a:prstGeom prst="rect">
            <a:avLst/>
          </a:prstGeom>
        </p:spPr>
      </p:pic>
      <p:sp>
        <p:nvSpPr>
          <p:cNvPr id="38" name="Rounded Rectangle 37"/>
          <p:cNvSpPr/>
          <p:nvPr/>
        </p:nvSpPr>
        <p:spPr>
          <a:xfrm>
            <a:off x="2922697" y="4194614"/>
            <a:ext cx="2831887" cy="593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2505503" y="3955769"/>
            <a:ext cx="646290" cy="6659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ed Rectangle 39"/>
          <p:cNvSpPr/>
          <p:nvPr/>
        </p:nvSpPr>
        <p:spPr>
          <a:xfrm>
            <a:off x="2895817" y="5026792"/>
            <a:ext cx="2887442" cy="6645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2505503" y="4880738"/>
            <a:ext cx="646290" cy="6659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ed Rectangle 41"/>
          <p:cNvSpPr/>
          <p:nvPr/>
        </p:nvSpPr>
        <p:spPr>
          <a:xfrm>
            <a:off x="2803322" y="6059979"/>
            <a:ext cx="2973678" cy="59333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43" name="Oval 42"/>
          <p:cNvSpPr/>
          <p:nvPr/>
        </p:nvSpPr>
        <p:spPr>
          <a:xfrm>
            <a:off x="2520813" y="5871648"/>
            <a:ext cx="646290" cy="66594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7161267" y="4136990"/>
            <a:ext cx="3747096" cy="593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ounded Rectangle 45"/>
          <p:cNvSpPr/>
          <p:nvPr/>
        </p:nvSpPr>
        <p:spPr>
          <a:xfrm>
            <a:off x="6365185" y="4895298"/>
            <a:ext cx="1281394" cy="122744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0%</a:t>
            </a:r>
          </a:p>
        </p:txBody>
      </p:sp>
      <p:sp>
        <p:nvSpPr>
          <p:cNvPr id="47" name="Rounded Rectangle 46"/>
          <p:cNvSpPr/>
          <p:nvPr/>
        </p:nvSpPr>
        <p:spPr>
          <a:xfrm>
            <a:off x="8244668" y="4880738"/>
            <a:ext cx="1281394" cy="122744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29% (n=21)</a:t>
            </a:r>
          </a:p>
        </p:txBody>
      </p:sp>
      <p:sp>
        <p:nvSpPr>
          <p:cNvPr id="48" name="Rounded Rectangle 47"/>
          <p:cNvSpPr/>
          <p:nvPr/>
        </p:nvSpPr>
        <p:spPr>
          <a:xfrm>
            <a:off x="10056034" y="4880737"/>
            <a:ext cx="1281394" cy="122744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71% (n=52)</a:t>
            </a:r>
          </a:p>
        </p:txBody>
      </p:sp>
      <p:sp>
        <p:nvSpPr>
          <p:cNvPr id="49" name="Rounded Rectangle 48"/>
          <p:cNvSpPr/>
          <p:nvPr/>
        </p:nvSpPr>
        <p:spPr>
          <a:xfrm>
            <a:off x="6375014" y="6233038"/>
            <a:ext cx="1237585" cy="350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ounded Rectangle 49"/>
          <p:cNvSpPr/>
          <p:nvPr/>
        </p:nvSpPr>
        <p:spPr>
          <a:xfrm>
            <a:off x="8263939" y="6258602"/>
            <a:ext cx="1237585" cy="350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ounded Rectangle 50"/>
          <p:cNvSpPr/>
          <p:nvPr/>
        </p:nvSpPr>
        <p:spPr>
          <a:xfrm>
            <a:off x="10122043" y="6275818"/>
            <a:ext cx="1237585" cy="350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p:cNvPicPr>
            <a:picLocks noChangeAspect="1"/>
          </p:cNvPicPr>
          <p:nvPr/>
        </p:nvPicPr>
        <p:blipFill>
          <a:blip r:embed="rId8"/>
          <a:stretch>
            <a:fillRect/>
          </a:stretch>
        </p:blipFill>
        <p:spPr>
          <a:xfrm>
            <a:off x="8171361" y="2670966"/>
            <a:ext cx="853632" cy="678738"/>
          </a:xfrm>
          <a:prstGeom prst="rect">
            <a:avLst/>
          </a:prstGeom>
        </p:spPr>
      </p:pic>
      <p:pic>
        <p:nvPicPr>
          <p:cNvPr id="56" name="Picture 55"/>
          <p:cNvPicPr>
            <a:picLocks noChangeAspect="1"/>
          </p:cNvPicPr>
          <p:nvPr/>
        </p:nvPicPr>
        <p:blipFill>
          <a:blip r:embed="rId9"/>
          <a:stretch>
            <a:fillRect/>
          </a:stretch>
        </p:blipFill>
        <p:spPr>
          <a:xfrm>
            <a:off x="1952835" y="1606732"/>
            <a:ext cx="969862" cy="945120"/>
          </a:xfrm>
          <a:prstGeom prst="rect">
            <a:avLst/>
          </a:prstGeom>
          <a:solidFill>
            <a:schemeClr val="accent1"/>
          </a:solidFill>
        </p:spPr>
      </p:pic>
      <p:sp>
        <p:nvSpPr>
          <p:cNvPr id="58" name="Oval 57"/>
          <p:cNvSpPr/>
          <p:nvPr/>
        </p:nvSpPr>
        <p:spPr>
          <a:xfrm>
            <a:off x="2734785" y="1449693"/>
            <a:ext cx="730596" cy="6494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9" name="Picture 58" descr="water, ice, drinking glass, drinking, glass, cup, cafe, glass of water, drink, ice cube"/>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10085" y="2668858"/>
            <a:ext cx="813286" cy="684463"/>
          </a:xfrm>
          <a:prstGeom prst="rect">
            <a:avLst/>
          </a:prstGeom>
          <a:noFill/>
          <a:ln>
            <a:noFill/>
          </a:ln>
        </p:spPr>
      </p:pic>
      <p:pic>
        <p:nvPicPr>
          <p:cNvPr id="60" name="Picture 59"/>
          <p:cNvPicPr>
            <a:picLocks noChangeAspect="1"/>
          </p:cNvPicPr>
          <p:nvPr/>
        </p:nvPicPr>
        <p:blipFill>
          <a:blip r:embed="rId11"/>
          <a:stretch>
            <a:fillRect/>
          </a:stretch>
        </p:blipFill>
        <p:spPr>
          <a:xfrm>
            <a:off x="10312005" y="2685341"/>
            <a:ext cx="820760" cy="678107"/>
          </a:xfrm>
          <a:prstGeom prst="rect">
            <a:avLst/>
          </a:prstGeom>
        </p:spPr>
      </p:pic>
      <p:sp>
        <p:nvSpPr>
          <p:cNvPr id="64" name="TextBox 63"/>
          <p:cNvSpPr txBox="1"/>
          <p:nvPr/>
        </p:nvSpPr>
        <p:spPr>
          <a:xfrm>
            <a:off x="1122783" y="1450711"/>
            <a:ext cx="585153" cy="430887"/>
          </a:xfrm>
          <a:prstGeom prst="rect">
            <a:avLst/>
          </a:prstGeom>
          <a:noFill/>
        </p:spPr>
        <p:txBody>
          <a:bodyPr wrap="square" rtlCol="0">
            <a:spAutoFit/>
          </a:bodyPr>
          <a:lstStyle/>
          <a:p>
            <a:r>
              <a:rPr lang="en-GB" sz="2200" b="1" dirty="0">
                <a:solidFill>
                  <a:schemeClr val="accent1">
                    <a:lumMod val="20000"/>
                    <a:lumOff val="80000"/>
                  </a:schemeClr>
                </a:solidFill>
              </a:rPr>
              <a:t>20</a:t>
            </a:r>
          </a:p>
        </p:txBody>
      </p:sp>
      <p:sp>
        <p:nvSpPr>
          <p:cNvPr id="65" name="TextBox 64"/>
          <p:cNvSpPr txBox="1"/>
          <p:nvPr/>
        </p:nvSpPr>
        <p:spPr>
          <a:xfrm>
            <a:off x="1961839" y="2557986"/>
            <a:ext cx="1004737" cy="646331"/>
          </a:xfrm>
          <a:prstGeom prst="rect">
            <a:avLst/>
          </a:prstGeom>
          <a:noFill/>
        </p:spPr>
        <p:txBody>
          <a:bodyPr wrap="square" rtlCol="0">
            <a:spAutoFit/>
          </a:bodyPr>
          <a:lstStyle/>
          <a:p>
            <a:pPr algn="ctr"/>
            <a:r>
              <a:rPr lang="en-GB" b="1" dirty="0">
                <a:solidFill>
                  <a:schemeClr val="accent1">
                    <a:lumMod val="75000"/>
                  </a:schemeClr>
                </a:solidFill>
              </a:rPr>
              <a:t>MEDIAN LOS </a:t>
            </a:r>
          </a:p>
        </p:txBody>
      </p:sp>
      <p:sp>
        <p:nvSpPr>
          <p:cNvPr id="66" name="TextBox 65"/>
          <p:cNvSpPr txBox="1"/>
          <p:nvPr/>
        </p:nvSpPr>
        <p:spPr>
          <a:xfrm>
            <a:off x="2843957" y="1408141"/>
            <a:ext cx="714836" cy="646331"/>
          </a:xfrm>
          <a:prstGeom prst="rect">
            <a:avLst/>
          </a:prstGeom>
          <a:noFill/>
        </p:spPr>
        <p:txBody>
          <a:bodyPr wrap="square" rtlCol="0">
            <a:spAutoFit/>
          </a:bodyPr>
          <a:lstStyle/>
          <a:p>
            <a:r>
              <a:rPr lang="en-GB" b="1" dirty="0">
                <a:solidFill>
                  <a:schemeClr val="accent1">
                    <a:lumMod val="20000"/>
                    <a:lumOff val="80000"/>
                  </a:schemeClr>
                </a:solidFill>
              </a:rPr>
              <a:t> 25 days</a:t>
            </a:r>
          </a:p>
        </p:txBody>
      </p:sp>
      <p:sp>
        <p:nvSpPr>
          <p:cNvPr id="67" name="TextBox 66"/>
          <p:cNvSpPr txBox="1"/>
          <p:nvPr/>
        </p:nvSpPr>
        <p:spPr>
          <a:xfrm>
            <a:off x="4880605" y="820737"/>
            <a:ext cx="1016884" cy="646331"/>
          </a:xfrm>
          <a:prstGeom prst="rect">
            <a:avLst/>
          </a:prstGeom>
          <a:noFill/>
        </p:spPr>
        <p:txBody>
          <a:bodyPr wrap="square" rtlCol="0">
            <a:spAutoFit/>
          </a:bodyPr>
          <a:lstStyle/>
          <a:p>
            <a:r>
              <a:rPr lang="en-GB" dirty="0"/>
              <a:t>    </a:t>
            </a:r>
            <a:r>
              <a:rPr lang="en-GB" b="1" dirty="0">
                <a:solidFill>
                  <a:schemeClr val="accent1">
                    <a:lumMod val="20000"/>
                    <a:lumOff val="80000"/>
                  </a:schemeClr>
                </a:solidFill>
              </a:rPr>
              <a:t>105 Thirst </a:t>
            </a:r>
            <a:r>
              <a:rPr lang="en-GB" b="1" dirty="0" err="1">
                <a:solidFill>
                  <a:schemeClr val="accent1">
                    <a:lumMod val="20000"/>
                    <a:lumOff val="80000"/>
                  </a:schemeClr>
                </a:solidFill>
              </a:rPr>
              <a:t>Ax</a:t>
            </a:r>
            <a:endParaRPr lang="en-GB" b="1" dirty="0">
              <a:solidFill>
                <a:schemeClr val="accent1">
                  <a:lumMod val="20000"/>
                  <a:lumOff val="80000"/>
                </a:schemeClr>
              </a:solidFill>
            </a:endParaRPr>
          </a:p>
        </p:txBody>
      </p:sp>
      <p:sp>
        <p:nvSpPr>
          <p:cNvPr id="68" name="TextBox 67"/>
          <p:cNvSpPr txBox="1"/>
          <p:nvPr/>
        </p:nvSpPr>
        <p:spPr>
          <a:xfrm>
            <a:off x="8511276" y="1458385"/>
            <a:ext cx="483676" cy="369332"/>
          </a:xfrm>
          <a:prstGeom prst="rect">
            <a:avLst/>
          </a:prstGeom>
          <a:noFill/>
        </p:spPr>
        <p:txBody>
          <a:bodyPr wrap="square" rtlCol="0">
            <a:spAutoFit/>
          </a:bodyPr>
          <a:lstStyle/>
          <a:p>
            <a:r>
              <a:rPr lang="en-GB" b="1" dirty="0">
                <a:solidFill>
                  <a:schemeClr val="accent1">
                    <a:lumMod val="20000"/>
                    <a:lumOff val="80000"/>
                  </a:schemeClr>
                </a:solidFill>
              </a:rPr>
              <a:t>89</a:t>
            </a:r>
          </a:p>
        </p:txBody>
      </p:sp>
      <p:sp>
        <p:nvSpPr>
          <p:cNvPr id="69" name="TextBox 68"/>
          <p:cNvSpPr txBox="1"/>
          <p:nvPr/>
        </p:nvSpPr>
        <p:spPr>
          <a:xfrm>
            <a:off x="9409850" y="1128921"/>
            <a:ext cx="476208" cy="369332"/>
          </a:xfrm>
          <a:prstGeom prst="rect">
            <a:avLst/>
          </a:prstGeom>
          <a:noFill/>
        </p:spPr>
        <p:txBody>
          <a:bodyPr wrap="square" rtlCol="0">
            <a:spAutoFit/>
          </a:bodyPr>
          <a:lstStyle/>
          <a:p>
            <a:r>
              <a:rPr lang="en-GB" dirty="0">
                <a:solidFill>
                  <a:schemeClr val="accent1">
                    <a:lumMod val="20000"/>
                    <a:lumOff val="80000"/>
                  </a:schemeClr>
                </a:solidFill>
              </a:rPr>
              <a:t>11</a:t>
            </a:r>
          </a:p>
        </p:txBody>
      </p:sp>
      <p:sp>
        <p:nvSpPr>
          <p:cNvPr id="70" name="TextBox 69"/>
          <p:cNvSpPr txBox="1"/>
          <p:nvPr/>
        </p:nvSpPr>
        <p:spPr>
          <a:xfrm>
            <a:off x="10563527" y="1150973"/>
            <a:ext cx="483676" cy="369332"/>
          </a:xfrm>
          <a:prstGeom prst="rect">
            <a:avLst/>
          </a:prstGeom>
          <a:noFill/>
        </p:spPr>
        <p:txBody>
          <a:bodyPr wrap="square" rtlCol="0">
            <a:spAutoFit/>
          </a:bodyPr>
          <a:lstStyle/>
          <a:p>
            <a:r>
              <a:rPr lang="en-GB" b="1" dirty="0">
                <a:solidFill>
                  <a:schemeClr val="accent1">
                    <a:lumMod val="20000"/>
                    <a:lumOff val="80000"/>
                  </a:schemeClr>
                </a:solidFill>
              </a:rPr>
              <a:t>5</a:t>
            </a:r>
          </a:p>
        </p:txBody>
      </p:sp>
      <p:sp>
        <p:nvSpPr>
          <p:cNvPr id="73" name="Rounded Rectangle 72"/>
          <p:cNvSpPr/>
          <p:nvPr/>
        </p:nvSpPr>
        <p:spPr>
          <a:xfrm>
            <a:off x="6192746" y="1274841"/>
            <a:ext cx="1237585" cy="591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ounded Rectangle 73"/>
          <p:cNvSpPr/>
          <p:nvPr/>
        </p:nvSpPr>
        <p:spPr>
          <a:xfrm>
            <a:off x="6181140" y="2616307"/>
            <a:ext cx="1237585" cy="622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401906" y="1251374"/>
            <a:ext cx="1096894" cy="646331"/>
          </a:xfrm>
          <a:prstGeom prst="rect">
            <a:avLst/>
          </a:prstGeom>
          <a:noFill/>
        </p:spPr>
        <p:txBody>
          <a:bodyPr wrap="square" rtlCol="0">
            <a:spAutoFit/>
          </a:bodyPr>
          <a:lstStyle/>
          <a:p>
            <a:r>
              <a:rPr lang="en-GB" b="1" dirty="0">
                <a:solidFill>
                  <a:schemeClr val="bg2"/>
                </a:solidFill>
              </a:rPr>
              <a:t>Airway</a:t>
            </a:r>
          </a:p>
          <a:p>
            <a:r>
              <a:rPr lang="en-GB" b="1" dirty="0">
                <a:solidFill>
                  <a:schemeClr val="bg2"/>
                </a:solidFill>
              </a:rPr>
              <a:t>Status </a:t>
            </a:r>
          </a:p>
        </p:txBody>
      </p:sp>
      <p:sp>
        <p:nvSpPr>
          <p:cNvPr id="3" name="TextBox 2"/>
          <p:cNvSpPr txBox="1"/>
          <p:nvPr/>
        </p:nvSpPr>
        <p:spPr>
          <a:xfrm>
            <a:off x="6437416" y="2616307"/>
            <a:ext cx="971671" cy="646331"/>
          </a:xfrm>
          <a:prstGeom prst="rect">
            <a:avLst/>
          </a:prstGeom>
          <a:noFill/>
        </p:spPr>
        <p:txBody>
          <a:bodyPr wrap="square" rtlCol="0">
            <a:spAutoFit/>
          </a:bodyPr>
          <a:lstStyle/>
          <a:p>
            <a:r>
              <a:rPr lang="en-GB" b="1" dirty="0">
                <a:solidFill>
                  <a:schemeClr val="bg2"/>
                </a:solidFill>
              </a:rPr>
              <a:t>Intake</a:t>
            </a:r>
          </a:p>
          <a:p>
            <a:r>
              <a:rPr lang="en-GB" b="1" dirty="0">
                <a:solidFill>
                  <a:schemeClr val="bg2"/>
                </a:solidFill>
              </a:rPr>
              <a:t>Status </a:t>
            </a:r>
          </a:p>
        </p:txBody>
      </p:sp>
      <p:sp>
        <p:nvSpPr>
          <p:cNvPr id="4" name="TextBox 3"/>
          <p:cNvSpPr txBox="1"/>
          <p:nvPr/>
        </p:nvSpPr>
        <p:spPr>
          <a:xfrm>
            <a:off x="2653513" y="4026031"/>
            <a:ext cx="405722" cy="523220"/>
          </a:xfrm>
          <a:prstGeom prst="rect">
            <a:avLst/>
          </a:prstGeom>
          <a:noFill/>
        </p:spPr>
        <p:txBody>
          <a:bodyPr wrap="square" rtlCol="0">
            <a:spAutoFit/>
          </a:bodyPr>
          <a:lstStyle/>
          <a:p>
            <a:r>
              <a:rPr lang="en-GB" sz="2800" b="1" dirty="0">
                <a:solidFill>
                  <a:schemeClr val="bg2"/>
                </a:solidFill>
              </a:rPr>
              <a:t>+</a:t>
            </a:r>
          </a:p>
        </p:txBody>
      </p:sp>
      <p:sp>
        <p:nvSpPr>
          <p:cNvPr id="54" name="TextBox 53"/>
          <p:cNvSpPr txBox="1"/>
          <p:nvPr/>
        </p:nvSpPr>
        <p:spPr>
          <a:xfrm>
            <a:off x="2682089" y="4904782"/>
            <a:ext cx="405722" cy="523220"/>
          </a:xfrm>
          <a:prstGeom prst="rect">
            <a:avLst/>
          </a:prstGeom>
          <a:noFill/>
        </p:spPr>
        <p:txBody>
          <a:bodyPr wrap="square" rtlCol="0">
            <a:spAutoFit/>
          </a:bodyPr>
          <a:lstStyle/>
          <a:p>
            <a:r>
              <a:rPr lang="en-GB" sz="2800" b="1" dirty="0">
                <a:solidFill>
                  <a:schemeClr val="bg2"/>
                </a:solidFill>
              </a:rPr>
              <a:t>-</a:t>
            </a:r>
          </a:p>
        </p:txBody>
      </p:sp>
      <p:sp>
        <p:nvSpPr>
          <p:cNvPr id="55" name="TextBox 54"/>
          <p:cNvSpPr txBox="1"/>
          <p:nvPr/>
        </p:nvSpPr>
        <p:spPr>
          <a:xfrm>
            <a:off x="2699995" y="5998646"/>
            <a:ext cx="405722" cy="400110"/>
          </a:xfrm>
          <a:prstGeom prst="rect">
            <a:avLst/>
          </a:prstGeom>
          <a:noFill/>
        </p:spPr>
        <p:txBody>
          <a:bodyPr wrap="square" rtlCol="0">
            <a:spAutoFit/>
          </a:bodyPr>
          <a:lstStyle/>
          <a:p>
            <a:r>
              <a:rPr lang="en-GB" sz="2000" b="1" dirty="0">
                <a:solidFill>
                  <a:schemeClr val="bg2"/>
                </a:solidFill>
              </a:rPr>
              <a:t>X</a:t>
            </a:r>
            <a:endParaRPr lang="en-GB" sz="2800" b="1" dirty="0">
              <a:solidFill>
                <a:schemeClr val="bg2"/>
              </a:solidFill>
            </a:endParaRPr>
          </a:p>
        </p:txBody>
      </p:sp>
      <p:sp>
        <p:nvSpPr>
          <p:cNvPr id="6" name="TextBox 5"/>
          <p:cNvSpPr txBox="1"/>
          <p:nvPr/>
        </p:nvSpPr>
        <p:spPr>
          <a:xfrm>
            <a:off x="3254963" y="5040313"/>
            <a:ext cx="2562023" cy="584775"/>
          </a:xfrm>
          <a:prstGeom prst="rect">
            <a:avLst/>
          </a:prstGeom>
          <a:noFill/>
        </p:spPr>
        <p:txBody>
          <a:bodyPr wrap="square" rtlCol="0">
            <a:spAutoFit/>
          </a:bodyPr>
          <a:lstStyle/>
          <a:p>
            <a:r>
              <a:rPr lang="en-GB" sz="1600" dirty="0">
                <a:solidFill>
                  <a:schemeClr val="bg2"/>
                </a:solidFill>
              </a:rPr>
              <a:t>No significant thirst (mild or none): </a:t>
            </a:r>
            <a:r>
              <a:rPr lang="en-GB" sz="1600" b="1" dirty="0">
                <a:solidFill>
                  <a:schemeClr val="bg2"/>
                </a:solidFill>
              </a:rPr>
              <a:t>39% </a:t>
            </a:r>
            <a:r>
              <a:rPr lang="en-GB" sz="1600" dirty="0">
                <a:solidFill>
                  <a:schemeClr val="bg2"/>
                </a:solidFill>
              </a:rPr>
              <a:t>(n=41) </a:t>
            </a:r>
          </a:p>
        </p:txBody>
      </p:sp>
      <p:sp>
        <p:nvSpPr>
          <p:cNvPr id="57" name="TextBox 56"/>
          <p:cNvSpPr txBox="1"/>
          <p:nvPr/>
        </p:nvSpPr>
        <p:spPr>
          <a:xfrm>
            <a:off x="3131740" y="4205801"/>
            <a:ext cx="2604398" cy="584775"/>
          </a:xfrm>
          <a:prstGeom prst="rect">
            <a:avLst/>
          </a:prstGeom>
          <a:noFill/>
        </p:spPr>
        <p:txBody>
          <a:bodyPr wrap="square" rtlCol="0">
            <a:spAutoFit/>
          </a:bodyPr>
          <a:lstStyle/>
          <a:p>
            <a:r>
              <a:rPr lang="en-GB" sz="1600" dirty="0">
                <a:solidFill>
                  <a:schemeClr val="bg2"/>
                </a:solidFill>
              </a:rPr>
              <a:t>Significant thirst (moderate or severe): </a:t>
            </a:r>
            <a:r>
              <a:rPr lang="en-GB" sz="1600" b="1" dirty="0">
                <a:solidFill>
                  <a:schemeClr val="bg2"/>
                </a:solidFill>
              </a:rPr>
              <a:t>61%</a:t>
            </a:r>
            <a:r>
              <a:rPr lang="en-GB" sz="1600" dirty="0">
                <a:solidFill>
                  <a:schemeClr val="bg2"/>
                </a:solidFill>
              </a:rPr>
              <a:t> (n=64) </a:t>
            </a:r>
          </a:p>
        </p:txBody>
      </p:sp>
      <p:sp>
        <p:nvSpPr>
          <p:cNvPr id="16" name="TextBox 15"/>
          <p:cNvSpPr txBox="1"/>
          <p:nvPr/>
        </p:nvSpPr>
        <p:spPr>
          <a:xfrm>
            <a:off x="3284899" y="6164879"/>
            <a:ext cx="2343606" cy="372714"/>
          </a:xfrm>
          <a:prstGeom prst="rect">
            <a:avLst/>
          </a:prstGeom>
          <a:noFill/>
        </p:spPr>
        <p:txBody>
          <a:bodyPr wrap="square" rtlCol="0">
            <a:spAutoFit/>
          </a:bodyPr>
          <a:lstStyle/>
          <a:p>
            <a:r>
              <a:rPr lang="en-GB" dirty="0">
                <a:solidFill>
                  <a:schemeClr val="bg2"/>
                </a:solidFill>
              </a:rPr>
              <a:t>Attrition: </a:t>
            </a:r>
            <a:r>
              <a:rPr lang="en-GB" b="1" dirty="0">
                <a:solidFill>
                  <a:schemeClr val="bg2"/>
                </a:solidFill>
              </a:rPr>
              <a:t>23% </a:t>
            </a:r>
            <a:r>
              <a:rPr lang="en-GB" dirty="0">
                <a:solidFill>
                  <a:schemeClr val="bg2"/>
                </a:solidFill>
              </a:rPr>
              <a:t>(n=22)</a:t>
            </a:r>
          </a:p>
        </p:txBody>
      </p:sp>
      <p:sp>
        <p:nvSpPr>
          <p:cNvPr id="20" name="TextBox 19"/>
          <p:cNvSpPr txBox="1"/>
          <p:nvPr/>
        </p:nvSpPr>
        <p:spPr>
          <a:xfrm>
            <a:off x="7332547" y="4216516"/>
            <a:ext cx="3575816" cy="400110"/>
          </a:xfrm>
          <a:prstGeom prst="rect">
            <a:avLst/>
          </a:prstGeom>
          <a:noFill/>
        </p:spPr>
        <p:txBody>
          <a:bodyPr wrap="square" rtlCol="0">
            <a:spAutoFit/>
          </a:bodyPr>
          <a:lstStyle/>
          <a:p>
            <a:r>
              <a:rPr lang="en-GB" sz="2000" b="1" dirty="0">
                <a:solidFill>
                  <a:schemeClr val="bg2"/>
                </a:solidFill>
              </a:rPr>
              <a:t>Outcomes Post Thirst Bundle: </a:t>
            </a:r>
          </a:p>
        </p:txBody>
      </p:sp>
      <p:sp>
        <p:nvSpPr>
          <p:cNvPr id="22" name="TextBox 21"/>
          <p:cNvSpPr txBox="1"/>
          <p:nvPr/>
        </p:nvSpPr>
        <p:spPr>
          <a:xfrm>
            <a:off x="6630878" y="6214090"/>
            <a:ext cx="972296" cy="369332"/>
          </a:xfrm>
          <a:prstGeom prst="rect">
            <a:avLst/>
          </a:prstGeom>
          <a:noFill/>
        </p:spPr>
        <p:txBody>
          <a:bodyPr wrap="square" rtlCol="0">
            <a:spAutoFit/>
          </a:bodyPr>
          <a:lstStyle/>
          <a:p>
            <a:r>
              <a:rPr lang="en-GB" dirty="0">
                <a:solidFill>
                  <a:schemeClr val="bg2"/>
                </a:solidFill>
              </a:rPr>
              <a:t>Worse</a:t>
            </a:r>
          </a:p>
        </p:txBody>
      </p:sp>
      <p:sp>
        <p:nvSpPr>
          <p:cNvPr id="61" name="TextBox 60"/>
          <p:cNvSpPr txBox="1"/>
          <p:nvPr/>
        </p:nvSpPr>
        <p:spPr>
          <a:xfrm>
            <a:off x="8553766" y="6258602"/>
            <a:ext cx="972296" cy="369332"/>
          </a:xfrm>
          <a:prstGeom prst="rect">
            <a:avLst/>
          </a:prstGeom>
          <a:noFill/>
        </p:spPr>
        <p:txBody>
          <a:bodyPr wrap="square" rtlCol="0">
            <a:spAutoFit/>
          </a:bodyPr>
          <a:lstStyle/>
          <a:p>
            <a:r>
              <a:rPr lang="en-GB" dirty="0">
                <a:solidFill>
                  <a:schemeClr val="bg2"/>
                </a:solidFill>
              </a:rPr>
              <a:t>Same</a:t>
            </a:r>
          </a:p>
        </p:txBody>
      </p:sp>
      <p:sp>
        <p:nvSpPr>
          <p:cNvPr id="71" name="TextBox 70"/>
          <p:cNvSpPr txBox="1"/>
          <p:nvPr/>
        </p:nvSpPr>
        <p:spPr>
          <a:xfrm>
            <a:off x="10387332" y="6252130"/>
            <a:ext cx="972296" cy="369332"/>
          </a:xfrm>
          <a:prstGeom prst="rect">
            <a:avLst/>
          </a:prstGeom>
          <a:noFill/>
        </p:spPr>
        <p:txBody>
          <a:bodyPr wrap="square" rtlCol="0">
            <a:spAutoFit/>
          </a:bodyPr>
          <a:lstStyle/>
          <a:p>
            <a:r>
              <a:rPr lang="en-GB" dirty="0">
                <a:solidFill>
                  <a:schemeClr val="bg2"/>
                </a:solidFill>
              </a:rPr>
              <a:t>Better</a:t>
            </a:r>
          </a:p>
        </p:txBody>
      </p:sp>
      <p:sp>
        <p:nvSpPr>
          <p:cNvPr id="28" name="TextBox 27"/>
          <p:cNvSpPr txBox="1"/>
          <p:nvPr/>
        </p:nvSpPr>
        <p:spPr>
          <a:xfrm>
            <a:off x="8426010" y="2756695"/>
            <a:ext cx="471239" cy="369332"/>
          </a:xfrm>
          <a:prstGeom prst="rect">
            <a:avLst/>
          </a:prstGeom>
          <a:noFill/>
        </p:spPr>
        <p:txBody>
          <a:bodyPr wrap="square" rtlCol="0">
            <a:spAutoFit/>
          </a:bodyPr>
          <a:lstStyle/>
          <a:p>
            <a:r>
              <a:rPr lang="en-GB" b="1" dirty="0">
                <a:solidFill>
                  <a:schemeClr val="bg2"/>
                </a:solidFill>
              </a:rPr>
              <a:t>82</a:t>
            </a:r>
          </a:p>
        </p:txBody>
      </p:sp>
      <p:sp>
        <p:nvSpPr>
          <p:cNvPr id="29" name="TextBox 28"/>
          <p:cNvSpPr txBox="1"/>
          <p:nvPr/>
        </p:nvSpPr>
        <p:spPr>
          <a:xfrm>
            <a:off x="9159402" y="3019651"/>
            <a:ext cx="463320" cy="369332"/>
          </a:xfrm>
          <a:prstGeom prst="rect">
            <a:avLst/>
          </a:prstGeom>
          <a:noFill/>
        </p:spPr>
        <p:txBody>
          <a:bodyPr wrap="square" rtlCol="0">
            <a:spAutoFit/>
          </a:bodyPr>
          <a:lstStyle/>
          <a:p>
            <a:r>
              <a:rPr lang="en-GB" b="1" dirty="0">
                <a:solidFill>
                  <a:schemeClr val="bg2"/>
                </a:solidFill>
              </a:rPr>
              <a:t>12</a:t>
            </a:r>
          </a:p>
        </p:txBody>
      </p:sp>
      <p:sp>
        <p:nvSpPr>
          <p:cNvPr id="30" name="TextBox 29"/>
          <p:cNvSpPr txBox="1"/>
          <p:nvPr/>
        </p:nvSpPr>
        <p:spPr>
          <a:xfrm>
            <a:off x="10701727" y="2940832"/>
            <a:ext cx="452553" cy="369332"/>
          </a:xfrm>
          <a:prstGeom prst="rect">
            <a:avLst/>
          </a:prstGeom>
          <a:noFill/>
        </p:spPr>
        <p:txBody>
          <a:bodyPr wrap="square" rtlCol="0">
            <a:spAutoFit/>
          </a:bodyPr>
          <a:lstStyle/>
          <a:p>
            <a:r>
              <a:rPr lang="en-GB" b="1" dirty="0">
                <a:solidFill>
                  <a:schemeClr val="bg2"/>
                </a:solidFill>
              </a:rPr>
              <a:t>11</a:t>
            </a:r>
          </a:p>
        </p:txBody>
      </p:sp>
      <p:pic>
        <p:nvPicPr>
          <p:cNvPr id="62" name="Picture 61"/>
          <p:cNvPicPr/>
          <p:nvPr/>
        </p:nvPicPr>
        <p:blipFill>
          <a:blip r:embed="rId12">
            <a:extLst>
              <a:ext uri="{28A0092B-C50C-407E-A947-70E740481C1C}">
                <a14:useLocalDpi xmlns:a14="http://schemas.microsoft.com/office/drawing/2010/main" val="0"/>
              </a:ext>
            </a:extLst>
          </a:blip>
          <a:srcRect/>
          <a:stretch>
            <a:fillRect/>
          </a:stretch>
        </p:blipFill>
        <p:spPr bwMode="auto">
          <a:xfrm>
            <a:off x="84970" y="33850"/>
            <a:ext cx="802823" cy="478102"/>
          </a:xfrm>
          <a:prstGeom prst="rect">
            <a:avLst/>
          </a:prstGeom>
          <a:noFill/>
        </p:spPr>
      </p:pic>
      <p:pic>
        <p:nvPicPr>
          <p:cNvPr id="63" name="Picture 62" descr="Logo colour"/>
          <p:cNvPicPr/>
          <p:nvPr/>
        </p:nvPicPr>
        <p:blipFill>
          <a:blip r:embed="rId13" cstate="print">
            <a:extLst>
              <a:ext uri="{BEBA8EAE-BF5A-486C-A8C5-ECC9F3942E4B}">
                <a14:imgProps xmlns:a14="http://schemas.microsoft.com/office/drawing/2010/main">
                  <a14:imgLayer r:embed="rId14">
                    <a14:imgEffect>
                      <a14:saturation sat="74000"/>
                    </a14:imgEffect>
                  </a14:imgLayer>
                </a14:imgProps>
              </a:ext>
            </a:extLst>
          </a:blip>
          <a:srcRect r="7012"/>
          <a:stretch>
            <a:fillRect/>
          </a:stretch>
        </p:blipFill>
        <p:spPr bwMode="auto">
          <a:xfrm>
            <a:off x="10387332" y="123607"/>
            <a:ext cx="1546449" cy="329017"/>
          </a:xfrm>
          <a:prstGeom prst="rect">
            <a:avLst/>
          </a:prstGeom>
          <a:noFill/>
          <a:ln w="9525">
            <a:noFill/>
            <a:miter lim="800000"/>
            <a:headEnd/>
            <a:tailEnd/>
          </a:ln>
        </p:spPr>
      </p:pic>
      <p:sp>
        <p:nvSpPr>
          <p:cNvPr id="12" name="Rectangle 11"/>
          <p:cNvSpPr/>
          <p:nvPr/>
        </p:nvSpPr>
        <p:spPr>
          <a:xfrm>
            <a:off x="9331871" y="690375"/>
            <a:ext cx="820760" cy="325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ETT</a:t>
            </a:r>
          </a:p>
        </p:txBody>
      </p:sp>
      <p:sp>
        <p:nvSpPr>
          <p:cNvPr id="72" name="Rectangle 71"/>
          <p:cNvSpPr/>
          <p:nvPr/>
        </p:nvSpPr>
        <p:spPr>
          <a:xfrm>
            <a:off x="8176641" y="701364"/>
            <a:ext cx="856267" cy="325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TRACHE</a:t>
            </a:r>
          </a:p>
        </p:txBody>
      </p:sp>
      <p:sp>
        <p:nvSpPr>
          <p:cNvPr id="75" name="Rectangle 74"/>
          <p:cNvSpPr/>
          <p:nvPr/>
        </p:nvSpPr>
        <p:spPr>
          <a:xfrm>
            <a:off x="10308310" y="699415"/>
            <a:ext cx="820760" cy="325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OWN</a:t>
            </a:r>
          </a:p>
        </p:txBody>
      </p:sp>
      <p:sp>
        <p:nvSpPr>
          <p:cNvPr id="76" name="Rectangle 75"/>
          <p:cNvSpPr/>
          <p:nvPr/>
        </p:nvSpPr>
        <p:spPr>
          <a:xfrm>
            <a:off x="8157535" y="2354339"/>
            <a:ext cx="851311" cy="325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NBM </a:t>
            </a:r>
          </a:p>
        </p:txBody>
      </p:sp>
      <p:sp>
        <p:nvSpPr>
          <p:cNvPr id="77" name="Rectangle 76"/>
          <p:cNvSpPr/>
          <p:nvPr/>
        </p:nvSpPr>
        <p:spPr>
          <a:xfrm>
            <a:off x="9192551" y="2357753"/>
            <a:ext cx="820760" cy="325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Fluids</a:t>
            </a:r>
          </a:p>
        </p:txBody>
      </p:sp>
      <p:sp>
        <p:nvSpPr>
          <p:cNvPr id="78" name="Rectangle 77"/>
          <p:cNvSpPr/>
          <p:nvPr/>
        </p:nvSpPr>
        <p:spPr>
          <a:xfrm>
            <a:off x="10312004" y="2348271"/>
            <a:ext cx="820760" cy="325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E+D</a:t>
            </a:r>
          </a:p>
        </p:txBody>
      </p:sp>
      <p:cxnSp>
        <p:nvCxnSpPr>
          <p:cNvPr id="79" name="Straight Arrow Connector 78"/>
          <p:cNvCxnSpPr/>
          <p:nvPr/>
        </p:nvCxnSpPr>
        <p:spPr>
          <a:xfrm flipV="1">
            <a:off x="7478298" y="1436040"/>
            <a:ext cx="628682"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7498800" y="2800973"/>
            <a:ext cx="628682"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195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9"/>
          <p:cNvSpPr>
            <a:spLocks noChangeArrowheads="1"/>
          </p:cNvSpPr>
          <p:nvPr/>
        </p:nvSpPr>
        <p:spPr bwMode="auto">
          <a:xfrm>
            <a:off x="2892425" y="29003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26" name="Rectangle 22"/>
          <p:cNvSpPr>
            <a:spLocks noChangeArrowheads="1"/>
          </p:cNvSpPr>
          <p:nvPr/>
        </p:nvSpPr>
        <p:spPr bwMode="auto">
          <a:xfrm>
            <a:off x="2892425" y="38147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27" name="Rectangle 24"/>
          <p:cNvSpPr>
            <a:spLocks noChangeArrowheads="1"/>
          </p:cNvSpPr>
          <p:nvPr/>
        </p:nvSpPr>
        <p:spPr bwMode="auto">
          <a:xfrm>
            <a:off x="2892425" y="42719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28" name="Rectangle 31"/>
          <p:cNvSpPr>
            <a:spLocks noChangeArrowheads="1"/>
          </p:cNvSpPr>
          <p:nvPr/>
        </p:nvSpPr>
        <p:spPr bwMode="auto">
          <a:xfrm>
            <a:off x="2892425" y="47291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34"/>
          <p:cNvSpPr>
            <a:spLocks noChangeArrowheads="1"/>
          </p:cNvSpPr>
          <p:nvPr/>
        </p:nvSpPr>
        <p:spPr bwMode="auto">
          <a:xfrm>
            <a:off x="2892425" y="5186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p:cNvSpPr txBox="1"/>
          <p:nvPr/>
        </p:nvSpPr>
        <p:spPr>
          <a:xfrm>
            <a:off x="3577635" y="2103020"/>
            <a:ext cx="4656366" cy="1015663"/>
          </a:xfrm>
          <a:prstGeom prst="rect">
            <a:avLst/>
          </a:prstGeom>
          <a:noFill/>
        </p:spPr>
        <p:txBody>
          <a:bodyPr wrap="square" rtlCol="0">
            <a:spAutoFit/>
          </a:bodyPr>
          <a:lstStyle/>
          <a:p>
            <a:r>
              <a:rPr lang="en-GB" sz="2400" b="1" dirty="0"/>
              <a:t>Feedback / reflections/ thoughts… </a:t>
            </a:r>
            <a:endParaRPr lang="en-GB" sz="2400" dirty="0"/>
          </a:p>
          <a:p>
            <a:pPr marL="285750" indent="-285750">
              <a:buFontTx/>
              <a:buChar char="-"/>
            </a:pPr>
            <a:endParaRPr lang="en-GB" dirty="0"/>
          </a:p>
          <a:p>
            <a:pPr marL="285750" indent="-285750">
              <a:buFontTx/>
              <a:buChar char="-"/>
            </a:pPr>
            <a:endParaRPr lang="en-GB"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0" y="251576"/>
            <a:ext cx="1571624" cy="885824"/>
          </a:xfrm>
          <a:prstGeom prst="rect">
            <a:avLst/>
          </a:prstGeom>
          <a:noFill/>
        </p:spPr>
      </p:pic>
      <p:pic>
        <p:nvPicPr>
          <p:cNvPr id="11" name="Picture 10" descr="Logo colour"/>
          <p:cNvPicPr/>
          <p:nvPr/>
        </p:nvPicPr>
        <p:blipFill>
          <a:blip r:embed="rId3" cstate="print"/>
          <a:srcRect r="7012"/>
          <a:stretch>
            <a:fillRect/>
          </a:stretch>
        </p:blipFill>
        <p:spPr bwMode="auto">
          <a:xfrm>
            <a:off x="8988425" y="251576"/>
            <a:ext cx="3027362" cy="609600"/>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3134407" y="5832202"/>
            <a:ext cx="5596613" cy="1012024"/>
          </a:xfrm>
          <a:prstGeom prst="rect">
            <a:avLst/>
          </a:prstGeom>
        </p:spPr>
      </p:pic>
      <p:pic>
        <p:nvPicPr>
          <p:cNvPr id="12" name="Picture 11"/>
          <p:cNvPicPr>
            <a:picLocks noChangeAspect="1"/>
          </p:cNvPicPr>
          <p:nvPr/>
        </p:nvPicPr>
        <p:blipFill>
          <a:blip r:embed="rId5"/>
          <a:stretch>
            <a:fillRect/>
          </a:stretch>
        </p:blipFill>
        <p:spPr>
          <a:xfrm>
            <a:off x="3979888" y="3061287"/>
            <a:ext cx="3905650" cy="2335463"/>
          </a:xfrm>
          <a:prstGeom prst="rect">
            <a:avLst/>
          </a:prstGeom>
        </p:spPr>
      </p:pic>
    </p:spTree>
    <p:extLst>
      <p:ext uri="{BB962C8B-B14F-4D97-AF65-F5344CB8AC3E}">
        <p14:creationId xmlns:p14="http://schemas.microsoft.com/office/powerpoint/2010/main" val="54521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35143"/>
            <a:ext cx="12192000" cy="1763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42702" y="2862942"/>
            <a:ext cx="8022771" cy="707886"/>
          </a:xfrm>
          <a:prstGeom prst="rect">
            <a:avLst/>
          </a:prstGeom>
          <a:noFill/>
        </p:spPr>
        <p:txBody>
          <a:bodyPr wrap="square" rtlCol="0">
            <a:spAutoFit/>
          </a:bodyPr>
          <a:lstStyle/>
          <a:p>
            <a:r>
              <a:rPr lang="en-GB" sz="4000" b="1" dirty="0">
                <a:solidFill>
                  <a:schemeClr val="bg1"/>
                </a:solidFill>
              </a:rPr>
              <a:t>GSTT THIRST PROJECT </a:t>
            </a:r>
            <a:endParaRPr lang="en-GB" b="1" dirty="0">
              <a:solidFill>
                <a:schemeClr val="bg1"/>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22654" y="2630078"/>
            <a:ext cx="2008301" cy="1119860"/>
          </a:xfrm>
          <a:prstGeom prst="rect">
            <a:avLst/>
          </a:prstGeom>
          <a:noFill/>
        </p:spPr>
      </p:pic>
      <p:pic>
        <p:nvPicPr>
          <p:cNvPr id="7" name="Picture 6" descr="Logo colour"/>
          <p:cNvPicPr/>
          <p:nvPr/>
        </p:nvPicPr>
        <p:blipFill>
          <a:blip r:embed="rId4" cstate="print"/>
          <a:srcRect r="7012"/>
          <a:stretch>
            <a:fillRect/>
          </a:stretch>
        </p:blipFill>
        <p:spPr bwMode="auto">
          <a:xfrm>
            <a:off x="8672660" y="2795653"/>
            <a:ext cx="3322960" cy="842465"/>
          </a:xfrm>
          <a:prstGeom prst="rect">
            <a:avLst/>
          </a:prstGeom>
          <a:noFill/>
          <a:ln w="9525">
            <a:noFill/>
            <a:miter lim="800000"/>
            <a:headEnd/>
            <a:tailEnd/>
          </a:ln>
        </p:spPr>
      </p:pic>
    </p:spTree>
    <p:extLst>
      <p:ext uri="{BB962C8B-B14F-4D97-AF65-F5344CB8AC3E}">
        <p14:creationId xmlns:p14="http://schemas.microsoft.com/office/powerpoint/2010/main" val="48089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985" y="1050472"/>
            <a:ext cx="8088922" cy="49965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Callout 4"/>
          <p:cNvSpPr/>
          <p:nvPr/>
        </p:nvSpPr>
        <p:spPr>
          <a:xfrm>
            <a:off x="4497367" y="1611086"/>
            <a:ext cx="2482157" cy="2145383"/>
          </a:xfrm>
          <a:prstGeom prst="wedgeEllipse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     ‘I have never felt so thirsty in all my life!!!’</a:t>
            </a:r>
          </a:p>
        </p:txBody>
      </p:sp>
      <p:pic>
        <p:nvPicPr>
          <p:cNvPr id="6" name="Picture 2" descr="Announcement, complaining, disruption, protesting, screaming, shouting,  unrest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822" y="3548743"/>
            <a:ext cx="2892746" cy="289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549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5912135" y="178237"/>
            <a:ext cx="2545582" cy="1195751"/>
          </a:xfrm>
          <a:prstGeom prst="wedgeEllipse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‘My husband asked me if I would do it all again? I said I would but not the thirst’ </a:t>
            </a:r>
          </a:p>
        </p:txBody>
      </p:sp>
      <p:sp>
        <p:nvSpPr>
          <p:cNvPr id="5" name="Oval Callout 4"/>
          <p:cNvSpPr/>
          <p:nvPr/>
        </p:nvSpPr>
        <p:spPr>
          <a:xfrm>
            <a:off x="2481729" y="357918"/>
            <a:ext cx="1326783" cy="1406464"/>
          </a:xfrm>
          <a:prstGeom prst="wedgeEllipse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‘I have never felt so thirsty in all my life’</a:t>
            </a:r>
          </a:p>
        </p:txBody>
      </p:sp>
      <p:sp>
        <p:nvSpPr>
          <p:cNvPr id="7" name="Oval Callout 6"/>
          <p:cNvSpPr/>
          <p:nvPr/>
        </p:nvSpPr>
        <p:spPr>
          <a:xfrm>
            <a:off x="2339779" y="2220496"/>
            <a:ext cx="2021395" cy="633044"/>
          </a:xfrm>
          <a:prstGeom prst="wedgeEllipseCallout">
            <a:avLst>
              <a:gd name="adj1" fmla="val -31272"/>
              <a:gd name="adj2" fmla="val 10535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‘I was crying for ice’</a:t>
            </a:r>
          </a:p>
        </p:txBody>
      </p:sp>
      <p:sp>
        <p:nvSpPr>
          <p:cNvPr id="8" name="Oval Callout 7"/>
          <p:cNvSpPr/>
          <p:nvPr/>
        </p:nvSpPr>
        <p:spPr>
          <a:xfrm>
            <a:off x="135883" y="118137"/>
            <a:ext cx="2275289" cy="2451733"/>
          </a:xfrm>
          <a:prstGeom prst="wedgeEllipse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‘I remember this woman was coming to assess my swallowing and they told me about it. I knew it was a big thing. I thought “I am not coughing, I am NOT coughing”. I needed to pass’ </a:t>
            </a:r>
          </a:p>
        </p:txBody>
      </p:sp>
      <p:sp>
        <p:nvSpPr>
          <p:cNvPr id="9" name="Oval Callout 8"/>
          <p:cNvSpPr/>
          <p:nvPr/>
        </p:nvSpPr>
        <p:spPr>
          <a:xfrm>
            <a:off x="596823" y="2657995"/>
            <a:ext cx="1763485" cy="1472080"/>
          </a:xfrm>
          <a:prstGeom prst="wedgeEllipse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p>
          <a:p>
            <a:pPr algn="ctr"/>
            <a:r>
              <a:rPr lang="en-GB" sz="1200" dirty="0"/>
              <a:t>‘I was physically unable to access the fluids on the table, I couldn’t reach them’ </a:t>
            </a:r>
          </a:p>
          <a:p>
            <a:endParaRPr lang="en-GB" dirty="0"/>
          </a:p>
        </p:txBody>
      </p:sp>
      <p:sp>
        <p:nvSpPr>
          <p:cNvPr id="10" name="Oval Callout 9"/>
          <p:cNvSpPr/>
          <p:nvPr/>
        </p:nvSpPr>
        <p:spPr>
          <a:xfrm>
            <a:off x="4161024" y="43921"/>
            <a:ext cx="1580099" cy="1832563"/>
          </a:xfrm>
          <a:prstGeom prst="wedgeEllipseCallout">
            <a:avLst>
              <a:gd name="adj1" fmla="val -41819"/>
              <a:gd name="adj2" fmla="val 6030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100" dirty="0"/>
              <a:t>Give me sponge with alcohol on it? I felt sick but it was better than nothing  </a:t>
            </a:r>
          </a:p>
        </p:txBody>
      </p:sp>
      <p:sp>
        <p:nvSpPr>
          <p:cNvPr id="11" name="Oval Callout 10"/>
          <p:cNvSpPr/>
          <p:nvPr/>
        </p:nvSpPr>
        <p:spPr>
          <a:xfrm>
            <a:off x="7772931" y="1157815"/>
            <a:ext cx="1920924" cy="1572566"/>
          </a:xfrm>
          <a:prstGeom prst="wedgeEllipse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t>I couldn’t quench my thirst – 14 weeks in hospital – thirsty all the time.’ </a:t>
            </a:r>
          </a:p>
          <a:p>
            <a:endParaRPr lang="en-GB" dirty="0"/>
          </a:p>
        </p:txBody>
      </p:sp>
      <p:sp>
        <p:nvSpPr>
          <p:cNvPr id="12" name="Oval Callout 11"/>
          <p:cNvSpPr/>
          <p:nvPr/>
        </p:nvSpPr>
        <p:spPr>
          <a:xfrm>
            <a:off x="2298543" y="3354803"/>
            <a:ext cx="3403046" cy="1293728"/>
          </a:xfrm>
          <a:prstGeom prst="wedgeEllipseCallout">
            <a:avLst>
              <a:gd name="adj1" fmla="val -36483"/>
              <a:gd name="adj2" fmla="val 68714"/>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i="1" dirty="0"/>
          </a:p>
          <a:p>
            <a:r>
              <a:rPr lang="en-GB" sz="1200" i="1" dirty="0"/>
              <a:t>‘It's so hard seeing everyone eating and drinking around me, why do you mix the people who can and can't?’</a:t>
            </a:r>
            <a:endParaRPr lang="en-GB" sz="1200" dirty="0"/>
          </a:p>
          <a:p>
            <a:endParaRPr lang="en-GB" dirty="0"/>
          </a:p>
        </p:txBody>
      </p:sp>
      <p:sp>
        <p:nvSpPr>
          <p:cNvPr id="14" name="Oval Callout 13"/>
          <p:cNvSpPr/>
          <p:nvPr/>
        </p:nvSpPr>
        <p:spPr>
          <a:xfrm>
            <a:off x="4737324" y="1764382"/>
            <a:ext cx="2579515" cy="1285476"/>
          </a:xfrm>
          <a:prstGeom prst="wedgeEllipseCallout">
            <a:avLst>
              <a:gd name="adj1" fmla="val -29403"/>
              <a:gd name="adj2" fmla="val 7109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1100" i="1" dirty="0">
                <a:solidFill>
                  <a:schemeClr val="bg1"/>
                </a:solidFill>
                <a:latin typeface="Arial" panose="020B0604020202020204" pitchFamily="34" charset="0"/>
                <a:ea typeface="Times New Roman" panose="02020603050405020304" pitchFamily="18" charset="0"/>
                <a:cs typeface="Arial" panose="020B0604020202020204" pitchFamily="34" charset="0"/>
              </a:rPr>
              <a:t>‘They’re always giving me the sponges. The green ones. I hate the sponges, they’re like </a:t>
            </a:r>
            <a:r>
              <a:rPr lang="en-GB" sz="1100"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brilopads</a:t>
            </a:r>
            <a:r>
              <a:rPr lang="en-GB" sz="1100" i="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GB" sz="11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Oval Callout 15"/>
          <p:cNvSpPr/>
          <p:nvPr/>
        </p:nvSpPr>
        <p:spPr>
          <a:xfrm>
            <a:off x="6099649" y="2836029"/>
            <a:ext cx="3081657" cy="3086929"/>
          </a:xfrm>
          <a:prstGeom prst="wedgeEllipseCallout">
            <a:avLst>
              <a:gd name="adj1" fmla="val -41701"/>
              <a:gd name="adj2" fmla="val 5436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n-GB" sz="1100" dirty="0">
                <a:solidFill>
                  <a:schemeClr val="bg1"/>
                </a:solidFill>
                <a:latin typeface="HelveticaNeue"/>
                <a:ea typeface="Times New Roman" panose="02020603050405020304" pitchFamily="18" charset="0"/>
              </a:rPr>
              <a:t>Can you tell patients why they are thirsty? Explain they are being dried out and why? So you know there’s a reason for it and that the feeling won’t be forever. I didn’t know there were medical reasons why I was thirsty. </a:t>
            </a:r>
            <a:endParaRPr lang="en-GB" sz="1100" dirty="0">
              <a:solidFill>
                <a:schemeClr val="bg1"/>
              </a:solidFill>
            </a:endParaRPr>
          </a:p>
        </p:txBody>
      </p:sp>
      <p:sp>
        <p:nvSpPr>
          <p:cNvPr id="18" name="Oval Callout 17"/>
          <p:cNvSpPr/>
          <p:nvPr/>
        </p:nvSpPr>
        <p:spPr>
          <a:xfrm>
            <a:off x="9128579" y="2786807"/>
            <a:ext cx="2579515" cy="1285476"/>
          </a:xfrm>
          <a:prstGeom prst="wedgeEllipse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n-GB" sz="1100" dirty="0">
                <a:solidFill>
                  <a:schemeClr val="bg1"/>
                </a:solidFill>
                <a:latin typeface="HelveticaNeue"/>
                <a:ea typeface="Times New Roman" panose="02020603050405020304" pitchFamily="18" charset="0"/>
              </a:rPr>
              <a:t>Thirst was like being in a desert. So distressing. </a:t>
            </a:r>
            <a:endParaRPr lang="en-GB" sz="1100" dirty="0">
              <a:solidFill>
                <a:schemeClr val="bg1"/>
              </a:solidFill>
              <a:latin typeface="Times New Roman" panose="02020603050405020304" pitchFamily="18" charset="0"/>
              <a:ea typeface="Calibri" panose="020F0502020204030204" pitchFamily="34" charset="0"/>
            </a:endParaRPr>
          </a:p>
        </p:txBody>
      </p:sp>
      <p:sp>
        <p:nvSpPr>
          <p:cNvPr id="19" name="Oval Callout 18"/>
          <p:cNvSpPr/>
          <p:nvPr/>
        </p:nvSpPr>
        <p:spPr>
          <a:xfrm>
            <a:off x="9364603" y="205050"/>
            <a:ext cx="2734067" cy="1718548"/>
          </a:xfrm>
          <a:prstGeom prst="wedgeEllipse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11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20" name="Rectangle 19"/>
          <p:cNvSpPr/>
          <p:nvPr/>
        </p:nvSpPr>
        <p:spPr>
          <a:xfrm>
            <a:off x="9864867" y="464159"/>
            <a:ext cx="1733537" cy="1200329"/>
          </a:xfrm>
          <a:prstGeom prst="rect">
            <a:avLst/>
          </a:prstGeom>
          <a:solidFill>
            <a:schemeClr val="accent1">
              <a:lumMod val="75000"/>
            </a:schemeClr>
          </a:solidFill>
        </p:spPr>
        <p:txBody>
          <a:bodyPr wrap="square">
            <a:spAutoFit/>
          </a:bodyPr>
          <a:lstStyle/>
          <a:p>
            <a:pPr>
              <a:lnSpc>
                <a:spcPct val="150000"/>
              </a:lnSpc>
              <a:spcAft>
                <a:spcPts val="0"/>
              </a:spcAft>
            </a:pPr>
            <a:r>
              <a:rPr lang="en-GB" sz="1200" dirty="0">
                <a:solidFill>
                  <a:schemeClr val="bg1"/>
                </a:solidFill>
                <a:latin typeface="HelveticaNeue"/>
                <a:ea typeface="Times New Roman" panose="02020603050405020304" pitchFamily="18" charset="0"/>
              </a:rPr>
              <a:t>I would put an ice cube on my lip and let it melt to avoid choking. </a:t>
            </a:r>
            <a:endParaRPr lang="en-GB" sz="1200" dirty="0">
              <a:solidFill>
                <a:schemeClr val="bg1"/>
              </a:solidFill>
              <a:latin typeface="Times New Roman" panose="02020603050405020304" pitchFamily="18" charset="0"/>
              <a:ea typeface="Calibri" panose="020F0502020204030204" pitchFamily="34" charset="0"/>
            </a:endParaRPr>
          </a:p>
        </p:txBody>
      </p:sp>
      <p:sp>
        <p:nvSpPr>
          <p:cNvPr id="22" name="Oval Callout 21"/>
          <p:cNvSpPr/>
          <p:nvPr/>
        </p:nvSpPr>
        <p:spPr>
          <a:xfrm>
            <a:off x="4000066" y="4727252"/>
            <a:ext cx="1979931" cy="1365979"/>
          </a:xfrm>
          <a:prstGeom prst="wedgeEllipseCallout">
            <a:avLst>
              <a:gd name="adj1" fmla="val -35043"/>
              <a:gd name="adj2" fmla="val 5587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t>I was </a:t>
            </a:r>
            <a:r>
              <a:rPr lang="en-GB" sz="1100" i="1" dirty="0"/>
              <a:t>started</a:t>
            </a:r>
            <a:r>
              <a:rPr lang="en-GB" sz="1100" dirty="0"/>
              <a:t> on fluids first then solids but I was still thirsty</a:t>
            </a:r>
            <a:endParaRPr lang="en-GB" dirty="0"/>
          </a:p>
        </p:txBody>
      </p:sp>
      <p:sp>
        <p:nvSpPr>
          <p:cNvPr id="23" name="Oval Callout 22"/>
          <p:cNvSpPr/>
          <p:nvPr/>
        </p:nvSpPr>
        <p:spPr>
          <a:xfrm>
            <a:off x="9241436" y="4463649"/>
            <a:ext cx="2115601" cy="1727297"/>
          </a:xfrm>
          <a:prstGeom prst="wedgeEllipseCallout">
            <a:avLst>
              <a:gd name="adj1" fmla="val -45531"/>
              <a:gd name="adj2" fmla="val 5551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9499772" y="4857937"/>
            <a:ext cx="1598927" cy="938719"/>
          </a:xfrm>
          <a:prstGeom prst="rect">
            <a:avLst/>
          </a:prstGeom>
          <a:solidFill>
            <a:schemeClr val="accent1">
              <a:lumMod val="75000"/>
            </a:schemeClr>
          </a:solidFill>
        </p:spPr>
        <p:txBody>
          <a:bodyPr wrap="square" rtlCol="0">
            <a:spAutoFit/>
          </a:bodyPr>
          <a:lstStyle/>
          <a:p>
            <a:r>
              <a:rPr lang="en-GB" sz="1100" dirty="0">
                <a:solidFill>
                  <a:schemeClr val="bg1"/>
                </a:solidFill>
              </a:rPr>
              <a:t>My pain meds were making me thirsty so I didn’t want them. The thirst was worse than the pain. </a:t>
            </a:r>
          </a:p>
        </p:txBody>
      </p:sp>
      <p:pic>
        <p:nvPicPr>
          <p:cNvPr id="1026" name="Picture 2" descr="Announcement, complaining, disruption, protesting, screaming, shouting,  unrest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988" y="4081750"/>
            <a:ext cx="2892746" cy="28927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Announcement, complaining, disruption, protesting, screaming, shouting,  unrest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190" y="5149794"/>
            <a:ext cx="1691213" cy="169121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4"/>
          <a:stretch>
            <a:fillRect/>
          </a:stretch>
        </p:blipFill>
        <p:spPr>
          <a:xfrm>
            <a:off x="2115928" y="5873715"/>
            <a:ext cx="859836" cy="859836"/>
          </a:xfrm>
          <a:prstGeom prst="rect">
            <a:avLst/>
          </a:prstGeom>
        </p:spPr>
      </p:pic>
      <p:pic>
        <p:nvPicPr>
          <p:cNvPr id="28" name="Picture 27"/>
          <p:cNvPicPr>
            <a:picLocks noChangeAspect="1"/>
          </p:cNvPicPr>
          <p:nvPr/>
        </p:nvPicPr>
        <p:blipFill>
          <a:blip r:embed="rId5"/>
          <a:stretch>
            <a:fillRect/>
          </a:stretch>
        </p:blipFill>
        <p:spPr>
          <a:xfrm>
            <a:off x="2725403" y="6216659"/>
            <a:ext cx="516891" cy="516891"/>
          </a:xfrm>
          <a:prstGeom prst="rect">
            <a:avLst/>
          </a:prstGeom>
        </p:spPr>
      </p:pic>
      <p:sp>
        <p:nvSpPr>
          <p:cNvPr id="2" name="Rectangle 1"/>
          <p:cNvSpPr/>
          <p:nvPr/>
        </p:nvSpPr>
        <p:spPr>
          <a:xfrm>
            <a:off x="135883" y="118137"/>
            <a:ext cx="11962785" cy="65079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3885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30086" y="76201"/>
            <a:ext cx="10003971" cy="67055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5381378" y="400139"/>
            <a:ext cx="1130605" cy="1024415"/>
          </a:xfrm>
          <a:prstGeom prst="rect">
            <a:avLst/>
          </a:prstGeom>
        </p:spPr>
      </p:pic>
      <p:pic>
        <p:nvPicPr>
          <p:cNvPr id="7" name="Picture 6"/>
          <p:cNvPicPr>
            <a:picLocks noChangeAspect="1"/>
          </p:cNvPicPr>
          <p:nvPr/>
        </p:nvPicPr>
        <p:blipFill>
          <a:blip r:embed="rId4"/>
          <a:stretch>
            <a:fillRect/>
          </a:stretch>
        </p:blipFill>
        <p:spPr>
          <a:xfrm>
            <a:off x="1529179" y="3019584"/>
            <a:ext cx="1487223" cy="1063677"/>
          </a:xfrm>
          <a:prstGeom prst="rect">
            <a:avLst/>
          </a:prstGeom>
        </p:spPr>
      </p:pic>
      <p:pic>
        <p:nvPicPr>
          <p:cNvPr id="8" name="Picture 7"/>
          <p:cNvPicPr>
            <a:picLocks noChangeAspect="1"/>
          </p:cNvPicPr>
          <p:nvPr/>
        </p:nvPicPr>
        <p:blipFill>
          <a:blip r:embed="rId5"/>
          <a:stretch>
            <a:fillRect/>
          </a:stretch>
        </p:blipFill>
        <p:spPr>
          <a:xfrm>
            <a:off x="2601764" y="5066749"/>
            <a:ext cx="1303802" cy="1207513"/>
          </a:xfrm>
          <a:prstGeom prst="rect">
            <a:avLst/>
          </a:prstGeom>
        </p:spPr>
      </p:pic>
      <p:pic>
        <p:nvPicPr>
          <p:cNvPr id="9" name="Picture 8"/>
          <p:cNvPicPr>
            <a:picLocks noChangeAspect="1"/>
          </p:cNvPicPr>
          <p:nvPr/>
        </p:nvPicPr>
        <p:blipFill>
          <a:blip r:embed="rId6"/>
          <a:stretch>
            <a:fillRect/>
          </a:stretch>
        </p:blipFill>
        <p:spPr>
          <a:xfrm>
            <a:off x="9208253" y="2471431"/>
            <a:ext cx="1139298" cy="2018184"/>
          </a:xfrm>
          <a:prstGeom prst="rect">
            <a:avLst/>
          </a:prstGeom>
        </p:spPr>
      </p:pic>
      <p:pic>
        <p:nvPicPr>
          <p:cNvPr id="10" name="Picture 9"/>
          <p:cNvPicPr>
            <a:picLocks noChangeAspect="1"/>
          </p:cNvPicPr>
          <p:nvPr/>
        </p:nvPicPr>
        <p:blipFill>
          <a:blip r:embed="rId7"/>
          <a:stretch>
            <a:fillRect/>
          </a:stretch>
        </p:blipFill>
        <p:spPr>
          <a:xfrm>
            <a:off x="7969892" y="793741"/>
            <a:ext cx="1431780" cy="1261626"/>
          </a:xfrm>
          <a:prstGeom prst="rect">
            <a:avLst/>
          </a:prstGeom>
        </p:spPr>
      </p:pic>
      <p:pic>
        <p:nvPicPr>
          <p:cNvPr id="11" name="Picture 10"/>
          <p:cNvPicPr>
            <a:picLocks noChangeAspect="1"/>
          </p:cNvPicPr>
          <p:nvPr/>
        </p:nvPicPr>
        <p:blipFill>
          <a:blip r:embed="rId8"/>
          <a:stretch>
            <a:fillRect/>
          </a:stretch>
        </p:blipFill>
        <p:spPr>
          <a:xfrm>
            <a:off x="7957781" y="5014517"/>
            <a:ext cx="1698212" cy="1311976"/>
          </a:xfrm>
          <a:prstGeom prst="rect">
            <a:avLst/>
          </a:prstGeom>
        </p:spPr>
      </p:pic>
      <p:pic>
        <p:nvPicPr>
          <p:cNvPr id="12" name="Picture 11"/>
          <p:cNvPicPr>
            <a:picLocks noChangeAspect="1"/>
          </p:cNvPicPr>
          <p:nvPr/>
        </p:nvPicPr>
        <p:blipFill>
          <a:blip r:embed="rId9"/>
          <a:stretch>
            <a:fillRect/>
          </a:stretch>
        </p:blipFill>
        <p:spPr>
          <a:xfrm>
            <a:off x="2531278" y="877571"/>
            <a:ext cx="1307016" cy="1357939"/>
          </a:xfrm>
          <a:prstGeom prst="rect">
            <a:avLst/>
          </a:prstGeom>
        </p:spPr>
      </p:pic>
      <p:pic>
        <p:nvPicPr>
          <p:cNvPr id="13" name="Picture 12"/>
          <p:cNvPicPr>
            <a:picLocks noChangeAspect="1"/>
          </p:cNvPicPr>
          <p:nvPr/>
        </p:nvPicPr>
        <p:blipFill>
          <a:blip r:embed="rId10"/>
          <a:stretch>
            <a:fillRect/>
          </a:stretch>
        </p:blipFill>
        <p:spPr>
          <a:xfrm>
            <a:off x="5277244" y="5484376"/>
            <a:ext cx="1560241" cy="1214388"/>
          </a:xfrm>
          <a:prstGeom prst="rect">
            <a:avLst/>
          </a:prstGeom>
        </p:spPr>
      </p:pic>
      <p:pic>
        <p:nvPicPr>
          <p:cNvPr id="14" name="Picture 13"/>
          <p:cNvPicPr>
            <a:picLocks noChangeAspect="1"/>
          </p:cNvPicPr>
          <p:nvPr/>
        </p:nvPicPr>
        <p:blipFill>
          <a:blip r:embed="rId11"/>
          <a:stretch>
            <a:fillRect/>
          </a:stretch>
        </p:blipFill>
        <p:spPr>
          <a:xfrm>
            <a:off x="4324074" y="1773326"/>
            <a:ext cx="3245214" cy="3449867"/>
          </a:xfrm>
          <a:prstGeom prst="rect">
            <a:avLst/>
          </a:prstGeom>
        </p:spPr>
      </p:pic>
      <p:sp>
        <p:nvSpPr>
          <p:cNvPr id="15" name="Curved Down Arrow 14"/>
          <p:cNvSpPr/>
          <p:nvPr/>
        </p:nvSpPr>
        <p:spPr>
          <a:xfrm>
            <a:off x="4404732" y="1773326"/>
            <a:ext cx="3083899" cy="15943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Curved Down Arrow 15"/>
          <p:cNvSpPr/>
          <p:nvPr/>
        </p:nvSpPr>
        <p:spPr>
          <a:xfrm rot="10800000">
            <a:off x="4324074" y="3628851"/>
            <a:ext cx="3083899" cy="15943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3705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nouncement, complaining, disruption, protesting, screaming, shouting,  unrest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60" y="2484796"/>
            <a:ext cx="2892746" cy="28927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100552663"/>
              </p:ext>
            </p:extLst>
          </p:nvPr>
        </p:nvGraphicFramePr>
        <p:xfrm>
          <a:off x="4050150" y="0"/>
          <a:ext cx="8141850" cy="6857999"/>
        </p:xfrm>
        <a:graphic>
          <a:graphicData uri="http://schemas.openxmlformats.org/drawingml/2006/table">
            <a:tbl>
              <a:tblPr firstRow="1" firstCol="1" bandRow="1">
                <a:tableStyleId>{5C22544A-7EE6-4342-B048-85BDC9FD1C3A}</a:tableStyleId>
              </a:tblPr>
              <a:tblGrid>
                <a:gridCol w="4070925">
                  <a:extLst>
                    <a:ext uri="{9D8B030D-6E8A-4147-A177-3AD203B41FA5}">
                      <a16:colId xmlns:a16="http://schemas.microsoft.com/office/drawing/2014/main" val="20000"/>
                    </a:ext>
                  </a:extLst>
                </a:gridCol>
                <a:gridCol w="4070925">
                  <a:extLst>
                    <a:ext uri="{9D8B030D-6E8A-4147-A177-3AD203B41FA5}">
                      <a16:colId xmlns:a16="http://schemas.microsoft.com/office/drawing/2014/main" val="20001"/>
                    </a:ext>
                  </a:extLst>
                </a:gridCol>
              </a:tblGrid>
              <a:tr h="3141006">
                <a:tc>
                  <a:txBody>
                    <a:bodyPr/>
                    <a:lstStyle/>
                    <a:p>
                      <a:pPr algn="ctr">
                        <a:spcAft>
                          <a:spcPts val="0"/>
                        </a:spcAft>
                      </a:pPr>
                      <a:endParaRPr lang="en-GB" sz="1800" u="sng" dirty="0">
                        <a:solidFill>
                          <a:schemeClr val="tx1"/>
                        </a:solidFill>
                        <a:effectLst/>
                      </a:endParaRPr>
                    </a:p>
                    <a:p>
                      <a:pPr algn="ctr">
                        <a:spcAft>
                          <a:spcPts val="0"/>
                        </a:spcAft>
                      </a:pPr>
                      <a:endParaRPr lang="en-GB" sz="1800" u="sng" dirty="0">
                        <a:solidFill>
                          <a:schemeClr val="tx1"/>
                        </a:solidFill>
                        <a:effectLst/>
                      </a:endParaRPr>
                    </a:p>
                    <a:p>
                      <a:pPr algn="ctr">
                        <a:spcAft>
                          <a:spcPts val="0"/>
                        </a:spcAft>
                      </a:pPr>
                      <a:endParaRPr lang="en-GB" sz="1800" u="sng" dirty="0">
                        <a:solidFill>
                          <a:schemeClr val="tx1"/>
                        </a:solidFill>
                        <a:effectLst/>
                      </a:endParaRPr>
                    </a:p>
                    <a:p>
                      <a:pPr algn="ctr">
                        <a:spcAft>
                          <a:spcPts val="0"/>
                        </a:spcAft>
                      </a:pPr>
                      <a:endParaRPr lang="en-GB" sz="1800" u="sng" dirty="0">
                        <a:solidFill>
                          <a:schemeClr val="tx1"/>
                        </a:solidFill>
                        <a:effectLst/>
                      </a:endParaRPr>
                    </a:p>
                    <a:p>
                      <a:pPr algn="ctr">
                        <a:spcAft>
                          <a:spcPts val="0"/>
                        </a:spcAft>
                      </a:pPr>
                      <a:endParaRPr lang="en-GB" sz="1800" u="sng" dirty="0">
                        <a:solidFill>
                          <a:schemeClr val="tx1"/>
                        </a:solidFill>
                        <a:effectLst/>
                      </a:endParaRPr>
                    </a:p>
                    <a:p>
                      <a:pPr algn="ctr">
                        <a:spcAft>
                          <a:spcPts val="0"/>
                        </a:spcAft>
                      </a:pPr>
                      <a:r>
                        <a:rPr lang="en-GB" sz="1800" u="sng" dirty="0">
                          <a:solidFill>
                            <a:schemeClr val="tx1"/>
                          </a:solidFill>
                          <a:effectLst/>
                        </a:rPr>
                        <a:t>Strengths</a:t>
                      </a:r>
                    </a:p>
                    <a:p>
                      <a:pPr algn="ctr">
                        <a:spcAft>
                          <a:spcPts val="0"/>
                        </a:spcAft>
                      </a:pPr>
                      <a:endParaRPr lang="en-GB" sz="1800" u="sng" dirty="0">
                        <a:solidFill>
                          <a:schemeClr val="tx1"/>
                        </a:solidFill>
                        <a:effectLst/>
                      </a:endParaRPr>
                    </a:p>
                    <a:p>
                      <a:pPr algn="ctr">
                        <a:spcAft>
                          <a:spcPts val="0"/>
                        </a:spcAft>
                      </a:pPr>
                      <a:endParaRPr lang="en-GB" sz="1800" dirty="0">
                        <a:solidFill>
                          <a:schemeClr val="tx1"/>
                        </a:solidFill>
                        <a:effectLst/>
                      </a:endParaRPr>
                    </a:p>
                    <a:p>
                      <a:pPr algn="l">
                        <a:spcAft>
                          <a:spcPts val="0"/>
                        </a:spcAft>
                      </a:pPr>
                      <a:r>
                        <a:rPr lang="en-GB" sz="1200" u="none" strike="noStrike" dirty="0">
                          <a:solidFill>
                            <a:schemeClr val="tx1"/>
                          </a:solidFill>
                          <a:effectLst/>
                        </a:rPr>
                        <a:t> </a:t>
                      </a:r>
                      <a:endParaRPr lang="en-GB" sz="1200" dirty="0">
                        <a:solidFill>
                          <a:schemeClr val="tx1"/>
                        </a:solidFill>
                        <a:effectLst/>
                      </a:endParaRPr>
                    </a:p>
                    <a:p>
                      <a:pPr algn="ctr">
                        <a:spcAft>
                          <a:spcPts val="0"/>
                        </a:spcAft>
                      </a:pPr>
                      <a:r>
                        <a:rPr lang="en-GB" sz="1200" u="none" strike="noStrike" dirty="0">
                          <a:solidFill>
                            <a:schemeClr val="tx1"/>
                          </a:solidFill>
                          <a:effectLst/>
                        </a:rPr>
                        <a:t>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768" marR="58768" marT="0" marB="0">
                    <a:solidFill>
                      <a:schemeClr val="accent1">
                        <a:lumMod val="60000"/>
                        <a:lumOff val="40000"/>
                      </a:schemeClr>
                    </a:solidFill>
                  </a:tcPr>
                </a:tc>
                <a:tc>
                  <a:txBody>
                    <a:bodyPr/>
                    <a:lstStyle/>
                    <a:p>
                      <a:pPr algn="ctr">
                        <a:spcAft>
                          <a:spcPts val="0"/>
                        </a:spcAft>
                      </a:pPr>
                      <a:endParaRPr lang="en-GB" sz="1800" u="sng" dirty="0">
                        <a:solidFill>
                          <a:schemeClr val="tx1"/>
                        </a:solidFill>
                        <a:effectLst/>
                      </a:endParaRPr>
                    </a:p>
                    <a:p>
                      <a:pPr algn="ctr">
                        <a:spcAft>
                          <a:spcPts val="0"/>
                        </a:spcAft>
                      </a:pPr>
                      <a:endParaRPr lang="en-GB" sz="1800" u="sng" dirty="0">
                        <a:solidFill>
                          <a:schemeClr val="tx1"/>
                        </a:solidFill>
                        <a:effectLst/>
                      </a:endParaRPr>
                    </a:p>
                    <a:p>
                      <a:pPr algn="ctr">
                        <a:spcAft>
                          <a:spcPts val="0"/>
                        </a:spcAft>
                      </a:pPr>
                      <a:endParaRPr lang="en-GB" sz="1800" u="sng" dirty="0">
                        <a:solidFill>
                          <a:schemeClr val="tx1"/>
                        </a:solidFill>
                        <a:effectLst/>
                      </a:endParaRPr>
                    </a:p>
                    <a:p>
                      <a:pPr algn="ctr">
                        <a:spcAft>
                          <a:spcPts val="0"/>
                        </a:spcAft>
                      </a:pPr>
                      <a:endParaRPr lang="en-GB" sz="1800" u="sng" dirty="0">
                        <a:solidFill>
                          <a:schemeClr val="tx1"/>
                        </a:solidFill>
                        <a:effectLst/>
                      </a:endParaRPr>
                    </a:p>
                    <a:p>
                      <a:pPr algn="ctr">
                        <a:spcAft>
                          <a:spcPts val="0"/>
                        </a:spcAft>
                      </a:pPr>
                      <a:endParaRPr lang="en-GB" sz="1800" u="sng" dirty="0">
                        <a:solidFill>
                          <a:schemeClr val="tx1"/>
                        </a:solidFill>
                        <a:effectLst/>
                      </a:endParaRPr>
                    </a:p>
                    <a:p>
                      <a:pPr algn="ctr">
                        <a:spcAft>
                          <a:spcPts val="0"/>
                        </a:spcAft>
                      </a:pPr>
                      <a:r>
                        <a:rPr lang="en-GB" sz="1800" u="sng" dirty="0">
                          <a:solidFill>
                            <a:schemeClr val="tx1"/>
                          </a:solidFill>
                          <a:effectLst/>
                        </a:rPr>
                        <a:t>Weaknesses</a:t>
                      </a:r>
                    </a:p>
                    <a:p>
                      <a:pPr algn="ctr">
                        <a:spcAft>
                          <a:spcPts val="0"/>
                        </a:spcAft>
                      </a:pPr>
                      <a:endParaRPr lang="en-GB" sz="1800" u="sng" dirty="0">
                        <a:solidFill>
                          <a:schemeClr val="tx1"/>
                        </a:solidFill>
                        <a:effectLst/>
                      </a:endParaRPr>
                    </a:p>
                    <a:p>
                      <a:pPr algn="ctr">
                        <a:spcAft>
                          <a:spcPts val="0"/>
                        </a:spcAft>
                      </a:pPr>
                      <a:endParaRPr lang="en-GB" sz="1800" dirty="0">
                        <a:solidFill>
                          <a:schemeClr val="tx1"/>
                        </a:solidFill>
                        <a:effectLst/>
                      </a:endParaRPr>
                    </a:p>
                    <a:p>
                      <a:pPr marL="342900" lvl="0" indent="-342900" algn="l">
                        <a:lnSpc>
                          <a:spcPct val="107000"/>
                        </a:lnSpc>
                        <a:spcAft>
                          <a:spcPts val="0"/>
                        </a:spcAft>
                        <a:buFont typeface="Calibri" panose="020F0502020204030204" pitchFamily="34" charset="0"/>
                        <a:buChar char="-"/>
                      </a:pPr>
                      <a:endParaRPr lang="en-GB" sz="1200" dirty="0">
                        <a:solidFill>
                          <a:schemeClr val="tx1"/>
                        </a:solidFill>
                        <a:effectLst/>
                      </a:endParaRPr>
                    </a:p>
                  </a:txBody>
                  <a:tcPr marL="58768" marR="58768" marT="0" marB="0">
                    <a:solidFill>
                      <a:schemeClr val="accent1">
                        <a:lumMod val="60000"/>
                        <a:lumOff val="40000"/>
                      </a:schemeClr>
                    </a:solidFill>
                  </a:tcPr>
                </a:tc>
                <a:extLst>
                  <a:ext uri="{0D108BD9-81ED-4DB2-BD59-A6C34878D82A}">
                    <a16:rowId xmlns:a16="http://schemas.microsoft.com/office/drawing/2014/main" val="10000"/>
                  </a:ext>
                </a:extLst>
              </a:tr>
              <a:tr h="3716993">
                <a:tc>
                  <a:txBody>
                    <a:bodyPr/>
                    <a:lstStyle/>
                    <a:p>
                      <a:pPr algn="ctr">
                        <a:spcAft>
                          <a:spcPts val="0"/>
                        </a:spcAft>
                      </a:pPr>
                      <a:endParaRPr lang="en-GB" sz="1800" u="sng" dirty="0">
                        <a:solidFill>
                          <a:schemeClr val="tx1"/>
                        </a:solidFill>
                        <a:effectLst/>
                      </a:endParaRPr>
                    </a:p>
                    <a:p>
                      <a:pPr algn="ctr">
                        <a:spcAft>
                          <a:spcPts val="0"/>
                        </a:spcAft>
                      </a:pPr>
                      <a:endParaRPr lang="en-GB" sz="1800" u="sng" dirty="0">
                        <a:solidFill>
                          <a:schemeClr val="tx1"/>
                        </a:solidFill>
                        <a:effectLst/>
                      </a:endParaRPr>
                    </a:p>
                    <a:p>
                      <a:pPr algn="ctr">
                        <a:spcAft>
                          <a:spcPts val="0"/>
                        </a:spcAft>
                      </a:pPr>
                      <a:endParaRPr lang="en-GB" sz="1800" u="sng" dirty="0">
                        <a:solidFill>
                          <a:schemeClr val="tx1"/>
                        </a:solidFill>
                        <a:effectLst/>
                      </a:endParaRPr>
                    </a:p>
                    <a:p>
                      <a:pPr algn="ctr">
                        <a:spcAft>
                          <a:spcPts val="0"/>
                        </a:spcAft>
                      </a:pPr>
                      <a:endParaRPr lang="en-GB" sz="1800" u="sng" dirty="0">
                        <a:solidFill>
                          <a:schemeClr val="tx1"/>
                        </a:solidFill>
                        <a:effectLst/>
                      </a:endParaRPr>
                    </a:p>
                    <a:p>
                      <a:pPr algn="ctr">
                        <a:spcAft>
                          <a:spcPts val="0"/>
                        </a:spcAft>
                      </a:pPr>
                      <a:r>
                        <a:rPr lang="en-GB" sz="1800" u="sng" dirty="0">
                          <a:solidFill>
                            <a:schemeClr val="tx1"/>
                          </a:solidFill>
                          <a:effectLst/>
                        </a:rPr>
                        <a:t>Opportunities</a:t>
                      </a:r>
                    </a:p>
                    <a:p>
                      <a:pPr algn="ctr">
                        <a:spcAft>
                          <a:spcPts val="0"/>
                        </a:spcAft>
                      </a:pPr>
                      <a:endParaRPr lang="en-GB" sz="1800" u="sng" dirty="0">
                        <a:solidFill>
                          <a:schemeClr val="tx1"/>
                        </a:solidFill>
                        <a:effectLst/>
                      </a:endParaRPr>
                    </a:p>
                    <a:p>
                      <a:pPr algn="ctr">
                        <a:spcAft>
                          <a:spcPts val="0"/>
                        </a:spcAft>
                      </a:pPr>
                      <a:endParaRPr lang="en-GB" sz="1800" dirty="0">
                        <a:solidFill>
                          <a:schemeClr val="tx1"/>
                        </a:solidFill>
                        <a:effectLst/>
                      </a:endParaRPr>
                    </a:p>
                    <a:p>
                      <a:pPr marL="342900" lvl="0" indent="-342900" algn="l">
                        <a:lnSpc>
                          <a:spcPct val="107000"/>
                        </a:lnSpc>
                        <a:spcAft>
                          <a:spcPts val="0"/>
                        </a:spcAft>
                        <a:buFont typeface="Calibri" panose="020F0502020204030204" pitchFamily="34" charset="0"/>
                        <a:buChar char="-"/>
                      </a:pPr>
                      <a:endParaRPr lang="en-GB" sz="1200" dirty="0">
                        <a:solidFill>
                          <a:schemeClr val="tx1"/>
                        </a:solidFill>
                        <a:effectLst/>
                      </a:endParaRPr>
                    </a:p>
                  </a:txBody>
                  <a:tcPr marL="58768" marR="58768" marT="0" marB="0">
                    <a:solidFill>
                      <a:schemeClr val="accent1">
                        <a:lumMod val="60000"/>
                        <a:lumOff val="40000"/>
                      </a:schemeClr>
                    </a:solidFill>
                  </a:tcPr>
                </a:tc>
                <a:tc>
                  <a:txBody>
                    <a:bodyPr/>
                    <a:lstStyle/>
                    <a:p>
                      <a:pPr algn="ctr">
                        <a:spcAft>
                          <a:spcPts val="0"/>
                        </a:spcAft>
                      </a:pPr>
                      <a:endParaRPr lang="en-GB" sz="1800" b="1" u="sng" dirty="0">
                        <a:solidFill>
                          <a:schemeClr val="tx1"/>
                        </a:solidFill>
                        <a:effectLst/>
                      </a:endParaRPr>
                    </a:p>
                    <a:p>
                      <a:pPr algn="ctr">
                        <a:spcAft>
                          <a:spcPts val="0"/>
                        </a:spcAft>
                      </a:pPr>
                      <a:endParaRPr lang="en-GB" sz="1800" b="1" u="sng" dirty="0">
                        <a:solidFill>
                          <a:schemeClr val="tx1"/>
                        </a:solidFill>
                        <a:effectLst/>
                      </a:endParaRPr>
                    </a:p>
                    <a:p>
                      <a:pPr algn="ctr">
                        <a:spcAft>
                          <a:spcPts val="0"/>
                        </a:spcAft>
                      </a:pPr>
                      <a:endParaRPr lang="en-GB" sz="1800" b="1" u="sng" dirty="0">
                        <a:solidFill>
                          <a:schemeClr val="tx1"/>
                        </a:solidFill>
                        <a:effectLst/>
                      </a:endParaRPr>
                    </a:p>
                    <a:p>
                      <a:pPr algn="ctr">
                        <a:spcAft>
                          <a:spcPts val="0"/>
                        </a:spcAft>
                      </a:pPr>
                      <a:endParaRPr lang="en-GB" sz="1800" b="1" u="sng" dirty="0">
                        <a:solidFill>
                          <a:schemeClr val="tx1"/>
                        </a:solidFill>
                        <a:effectLst/>
                      </a:endParaRPr>
                    </a:p>
                    <a:p>
                      <a:pPr algn="ctr">
                        <a:spcAft>
                          <a:spcPts val="0"/>
                        </a:spcAft>
                      </a:pPr>
                      <a:r>
                        <a:rPr lang="en-GB" sz="1800" b="1" u="sng" dirty="0">
                          <a:solidFill>
                            <a:schemeClr val="tx1"/>
                          </a:solidFill>
                          <a:effectLst/>
                        </a:rPr>
                        <a:t>Threats/obstacles</a:t>
                      </a:r>
                    </a:p>
                    <a:p>
                      <a:pPr algn="ctr">
                        <a:spcAft>
                          <a:spcPts val="0"/>
                        </a:spcAft>
                      </a:pPr>
                      <a:endParaRPr lang="en-GB" sz="1800" b="1" u="sng" dirty="0">
                        <a:solidFill>
                          <a:schemeClr val="tx1"/>
                        </a:solidFill>
                        <a:effectLst/>
                      </a:endParaRPr>
                    </a:p>
                    <a:p>
                      <a:pPr algn="ctr">
                        <a:spcAft>
                          <a:spcPts val="0"/>
                        </a:spcAft>
                      </a:pPr>
                      <a:endParaRPr lang="en-GB" sz="1800" b="1" dirty="0">
                        <a:solidFill>
                          <a:schemeClr val="tx1"/>
                        </a:solidFill>
                        <a:effectLst/>
                      </a:endParaRPr>
                    </a:p>
                    <a:p>
                      <a:pPr marL="342900" lvl="0" indent="-342900" algn="l">
                        <a:lnSpc>
                          <a:spcPct val="107000"/>
                        </a:lnSpc>
                        <a:spcAft>
                          <a:spcPts val="0"/>
                        </a:spcAft>
                        <a:buFont typeface="Calibri" panose="020F0502020204030204" pitchFamily="34" charset="0"/>
                        <a:buChar char="-"/>
                      </a:pPr>
                      <a:endParaRPr lang="en-GB" sz="1200" b="1" dirty="0">
                        <a:solidFill>
                          <a:schemeClr val="tx1"/>
                        </a:solidFill>
                        <a:effectLst/>
                      </a:endParaRPr>
                    </a:p>
                  </a:txBody>
                  <a:tcPr marL="58768" marR="58768" marT="0" marB="0">
                    <a:solidFill>
                      <a:schemeClr val="accent1">
                        <a:lumMod val="60000"/>
                        <a:lumOff val="40000"/>
                      </a:schemeClr>
                    </a:solidFill>
                  </a:tcPr>
                </a:tc>
                <a:extLst>
                  <a:ext uri="{0D108BD9-81ED-4DB2-BD59-A6C34878D82A}">
                    <a16:rowId xmlns:a16="http://schemas.microsoft.com/office/drawing/2014/main" val="10001"/>
                  </a:ext>
                </a:extLst>
              </a:tr>
            </a:tbl>
          </a:graphicData>
        </a:graphic>
      </p:graphicFrame>
      <p:sp>
        <p:nvSpPr>
          <p:cNvPr id="7" name="TextBox 6"/>
          <p:cNvSpPr txBox="1"/>
          <p:nvPr/>
        </p:nvSpPr>
        <p:spPr>
          <a:xfrm>
            <a:off x="399407" y="1012811"/>
            <a:ext cx="3336052" cy="830997"/>
          </a:xfrm>
          <a:prstGeom prst="rect">
            <a:avLst/>
          </a:prstGeom>
          <a:noFill/>
        </p:spPr>
        <p:txBody>
          <a:bodyPr wrap="square" rtlCol="0">
            <a:spAutoFit/>
          </a:bodyPr>
          <a:lstStyle/>
          <a:p>
            <a:pPr algn="ctr"/>
            <a:r>
              <a:rPr lang="en-GB" sz="2400" b="1" dirty="0">
                <a:solidFill>
                  <a:schemeClr val="accent1"/>
                </a:solidFill>
              </a:rPr>
              <a:t>MULTI-PROFESSIONAL &amp; PATIENT THIRST FORUM </a:t>
            </a:r>
          </a:p>
        </p:txBody>
      </p:sp>
    </p:spTree>
    <p:extLst>
      <p:ext uri="{BB962C8B-B14F-4D97-AF65-F5344CB8AC3E}">
        <p14:creationId xmlns:p14="http://schemas.microsoft.com/office/powerpoint/2010/main" val="113676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76643105"/>
              </p:ext>
            </p:extLst>
          </p:nvPr>
        </p:nvGraphicFramePr>
        <p:xfrm>
          <a:off x="4050150" y="0"/>
          <a:ext cx="8141850" cy="6857999"/>
        </p:xfrm>
        <a:graphic>
          <a:graphicData uri="http://schemas.openxmlformats.org/drawingml/2006/table">
            <a:tbl>
              <a:tblPr firstRow="1" firstCol="1" bandRow="1">
                <a:tableStyleId>{5C22544A-7EE6-4342-B048-85BDC9FD1C3A}</a:tableStyleId>
              </a:tblPr>
              <a:tblGrid>
                <a:gridCol w="4070925">
                  <a:extLst>
                    <a:ext uri="{9D8B030D-6E8A-4147-A177-3AD203B41FA5}">
                      <a16:colId xmlns:a16="http://schemas.microsoft.com/office/drawing/2014/main" val="20000"/>
                    </a:ext>
                  </a:extLst>
                </a:gridCol>
                <a:gridCol w="4070925">
                  <a:extLst>
                    <a:ext uri="{9D8B030D-6E8A-4147-A177-3AD203B41FA5}">
                      <a16:colId xmlns:a16="http://schemas.microsoft.com/office/drawing/2014/main" val="20001"/>
                    </a:ext>
                  </a:extLst>
                </a:gridCol>
              </a:tblGrid>
              <a:tr h="3141006">
                <a:tc>
                  <a:txBody>
                    <a:bodyPr/>
                    <a:lstStyle/>
                    <a:p>
                      <a:pPr algn="ctr">
                        <a:spcAft>
                          <a:spcPts val="0"/>
                        </a:spcAft>
                      </a:pPr>
                      <a:endParaRPr lang="en-GB" sz="1800" u="sng" dirty="0">
                        <a:solidFill>
                          <a:schemeClr val="tx1"/>
                        </a:solidFill>
                        <a:effectLst/>
                      </a:endParaRPr>
                    </a:p>
                    <a:p>
                      <a:pPr algn="ctr">
                        <a:spcAft>
                          <a:spcPts val="0"/>
                        </a:spcAft>
                      </a:pPr>
                      <a:r>
                        <a:rPr lang="en-GB" sz="1800" u="sng" dirty="0">
                          <a:solidFill>
                            <a:schemeClr val="tx1"/>
                          </a:solidFill>
                          <a:effectLst/>
                        </a:rPr>
                        <a:t>Strengths</a:t>
                      </a:r>
                    </a:p>
                    <a:p>
                      <a:pPr algn="ctr">
                        <a:spcAft>
                          <a:spcPts val="0"/>
                        </a:spcAft>
                      </a:pPr>
                      <a:endParaRPr lang="en-GB" sz="1800" u="sng" dirty="0">
                        <a:solidFill>
                          <a:schemeClr val="tx1"/>
                        </a:solidFill>
                        <a:effectLst/>
                      </a:endParaRPr>
                    </a:p>
                    <a:p>
                      <a:pPr algn="ctr">
                        <a:spcAft>
                          <a:spcPts val="0"/>
                        </a:spcAft>
                      </a:pPr>
                      <a:endParaRPr lang="en-GB" sz="1800" dirty="0">
                        <a:solidFill>
                          <a:schemeClr val="tx1"/>
                        </a:solidFill>
                        <a:effectLst/>
                      </a:endParaRPr>
                    </a:p>
                    <a:p>
                      <a:pPr marL="342900" lvl="0" indent="-342900" algn="l">
                        <a:lnSpc>
                          <a:spcPct val="107000"/>
                        </a:lnSpc>
                        <a:spcAft>
                          <a:spcPts val="0"/>
                        </a:spcAft>
                        <a:buFont typeface="Calibri" panose="020F0502020204030204" pitchFamily="34" charset="0"/>
                        <a:buChar char="-"/>
                      </a:pPr>
                      <a:r>
                        <a:rPr lang="en-GB" sz="1200" dirty="0">
                          <a:solidFill>
                            <a:schemeClr val="accent1">
                              <a:lumMod val="60000"/>
                              <a:lumOff val="40000"/>
                            </a:schemeClr>
                          </a:solidFill>
                          <a:effectLst/>
                        </a:rPr>
                        <a:t>Addressing the issue via quality improvement work </a:t>
                      </a:r>
                    </a:p>
                    <a:p>
                      <a:pPr marL="342900" lvl="0" indent="-342900" algn="l">
                        <a:lnSpc>
                          <a:spcPct val="107000"/>
                        </a:lnSpc>
                        <a:spcAft>
                          <a:spcPts val="0"/>
                        </a:spcAft>
                        <a:buFont typeface="Calibri" panose="020F0502020204030204" pitchFamily="34" charset="0"/>
                        <a:buChar char="-"/>
                      </a:pPr>
                      <a:r>
                        <a:rPr lang="en-GB" sz="1200" dirty="0">
                          <a:solidFill>
                            <a:schemeClr val="accent1">
                              <a:lumMod val="60000"/>
                              <a:lumOff val="40000"/>
                            </a:schemeClr>
                          </a:solidFill>
                          <a:effectLst/>
                        </a:rPr>
                        <a:t>Engaged and motivated staff </a:t>
                      </a:r>
                    </a:p>
                    <a:p>
                      <a:pPr marL="342900" lvl="0" indent="-342900" algn="l">
                        <a:lnSpc>
                          <a:spcPct val="107000"/>
                        </a:lnSpc>
                        <a:spcAft>
                          <a:spcPts val="0"/>
                        </a:spcAft>
                        <a:buFont typeface="Calibri" panose="020F0502020204030204" pitchFamily="34" charset="0"/>
                        <a:buChar char="-"/>
                      </a:pPr>
                      <a:r>
                        <a:rPr lang="en-GB" sz="1600" dirty="0">
                          <a:solidFill>
                            <a:srgbClr val="C00000"/>
                          </a:solidFill>
                          <a:effectLst/>
                        </a:rPr>
                        <a:t>Current oral care practices and oral sponge usage </a:t>
                      </a:r>
                    </a:p>
                    <a:p>
                      <a:pPr algn="l">
                        <a:spcAft>
                          <a:spcPts val="0"/>
                        </a:spcAft>
                      </a:pPr>
                      <a:r>
                        <a:rPr lang="en-GB" sz="1200" u="none" strike="noStrike" dirty="0">
                          <a:solidFill>
                            <a:schemeClr val="tx1"/>
                          </a:solidFill>
                          <a:effectLst/>
                        </a:rPr>
                        <a:t> </a:t>
                      </a:r>
                      <a:endParaRPr lang="en-GB" sz="1200" dirty="0">
                        <a:solidFill>
                          <a:schemeClr val="tx1"/>
                        </a:solidFill>
                        <a:effectLst/>
                      </a:endParaRPr>
                    </a:p>
                    <a:p>
                      <a:pPr algn="ctr">
                        <a:spcAft>
                          <a:spcPts val="0"/>
                        </a:spcAft>
                      </a:pPr>
                      <a:r>
                        <a:rPr lang="en-GB" sz="1200" u="none" strike="noStrike" dirty="0">
                          <a:solidFill>
                            <a:schemeClr val="tx1"/>
                          </a:solidFill>
                          <a:effectLst/>
                        </a:rPr>
                        <a:t>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768" marR="58768" marT="0" marB="0">
                    <a:solidFill>
                      <a:schemeClr val="accent1"/>
                    </a:solidFill>
                  </a:tcPr>
                </a:tc>
                <a:tc>
                  <a:txBody>
                    <a:bodyPr/>
                    <a:lstStyle/>
                    <a:p>
                      <a:pPr algn="ctr">
                        <a:spcAft>
                          <a:spcPts val="0"/>
                        </a:spcAft>
                      </a:pPr>
                      <a:endParaRPr lang="en-GB" sz="1800" u="sng" dirty="0">
                        <a:solidFill>
                          <a:schemeClr val="tx1"/>
                        </a:solidFill>
                        <a:effectLst/>
                      </a:endParaRPr>
                    </a:p>
                    <a:p>
                      <a:pPr algn="ctr">
                        <a:spcAft>
                          <a:spcPts val="0"/>
                        </a:spcAft>
                      </a:pPr>
                      <a:r>
                        <a:rPr lang="en-GB" sz="1800" u="sng" dirty="0">
                          <a:solidFill>
                            <a:schemeClr val="tx1"/>
                          </a:solidFill>
                          <a:effectLst/>
                        </a:rPr>
                        <a:t>Weaknesses</a:t>
                      </a:r>
                    </a:p>
                    <a:p>
                      <a:pPr algn="ctr">
                        <a:spcAft>
                          <a:spcPts val="0"/>
                        </a:spcAft>
                      </a:pPr>
                      <a:endParaRPr lang="en-GB" sz="1800" u="sng" dirty="0">
                        <a:solidFill>
                          <a:schemeClr val="tx1"/>
                        </a:solidFill>
                        <a:effectLst/>
                      </a:endParaRPr>
                    </a:p>
                    <a:p>
                      <a:pPr algn="ctr">
                        <a:spcAft>
                          <a:spcPts val="0"/>
                        </a:spcAft>
                      </a:pPr>
                      <a:endParaRPr lang="en-GB" sz="1800" dirty="0">
                        <a:solidFill>
                          <a:schemeClr val="tx1"/>
                        </a:solidFill>
                        <a:effectLst/>
                      </a:endParaRPr>
                    </a:p>
                    <a:p>
                      <a:pPr marL="342900" lvl="0" indent="-342900" algn="l">
                        <a:lnSpc>
                          <a:spcPct val="107000"/>
                        </a:lnSpc>
                        <a:spcAft>
                          <a:spcPts val="0"/>
                        </a:spcAft>
                        <a:buFont typeface="Calibri" panose="020F0502020204030204" pitchFamily="34" charset="0"/>
                        <a:buChar char="-"/>
                      </a:pPr>
                      <a:r>
                        <a:rPr lang="en-GB" sz="1600" dirty="0">
                          <a:solidFill>
                            <a:srgbClr val="C00000"/>
                          </a:solidFill>
                          <a:effectLst/>
                        </a:rPr>
                        <a:t>Lack of consistency on what thirst management is provided </a:t>
                      </a:r>
                    </a:p>
                    <a:p>
                      <a:pPr marL="342900" lvl="0" indent="-342900" algn="l">
                        <a:lnSpc>
                          <a:spcPct val="107000"/>
                        </a:lnSpc>
                        <a:spcAft>
                          <a:spcPts val="0"/>
                        </a:spcAft>
                        <a:buFont typeface="Calibri" panose="020F0502020204030204" pitchFamily="34" charset="0"/>
                        <a:buChar char="-"/>
                      </a:pPr>
                      <a:r>
                        <a:rPr lang="en-GB" sz="1200" dirty="0">
                          <a:solidFill>
                            <a:schemeClr val="accent1">
                              <a:lumMod val="60000"/>
                              <a:lumOff val="40000"/>
                            </a:schemeClr>
                          </a:solidFill>
                          <a:effectLst/>
                        </a:rPr>
                        <a:t>Lack of communication around what patients can/cannot have (e.g. ice) </a:t>
                      </a:r>
                    </a:p>
                    <a:p>
                      <a:pPr marL="342900" lvl="0" indent="-342900" algn="l">
                        <a:lnSpc>
                          <a:spcPct val="107000"/>
                        </a:lnSpc>
                        <a:spcAft>
                          <a:spcPts val="0"/>
                        </a:spcAft>
                        <a:buFont typeface="Calibri" panose="020F0502020204030204" pitchFamily="34" charset="0"/>
                        <a:buChar char="-"/>
                      </a:pPr>
                      <a:r>
                        <a:rPr lang="en-GB" sz="1200" dirty="0">
                          <a:solidFill>
                            <a:schemeClr val="accent1">
                              <a:lumMod val="60000"/>
                              <a:lumOff val="40000"/>
                            </a:schemeClr>
                          </a:solidFill>
                          <a:effectLst/>
                        </a:rPr>
                        <a:t>Missed drinks rounds due to sleep, rehabilitation sessions, procedures  </a:t>
                      </a:r>
                    </a:p>
                    <a:p>
                      <a:pPr marL="342900" lvl="0" indent="-342900" algn="l">
                        <a:lnSpc>
                          <a:spcPct val="107000"/>
                        </a:lnSpc>
                        <a:spcAft>
                          <a:spcPts val="0"/>
                        </a:spcAft>
                        <a:buFont typeface="Calibri" panose="020F0502020204030204" pitchFamily="34" charset="0"/>
                        <a:buChar char="-"/>
                      </a:pPr>
                      <a:r>
                        <a:rPr lang="en-GB" sz="1200" dirty="0">
                          <a:solidFill>
                            <a:schemeClr val="accent1">
                              <a:lumMod val="60000"/>
                              <a:lumOff val="40000"/>
                            </a:schemeClr>
                          </a:solidFill>
                          <a:effectLst/>
                        </a:rPr>
                        <a:t>Thirst is not explained to patients or explicitly assessed</a:t>
                      </a:r>
                      <a:r>
                        <a:rPr lang="en-GB" sz="1200" u="sng" dirty="0">
                          <a:solidFill>
                            <a:schemeClr val="accent1">
                              <a:lumMod val="60000"/>
                              <a:lumOff val="40000"/>
                            </a:schemeClr>
                          </a:solidFill>
                          <a:effectLst/>
                        </a:rPr>
                        <a:t> </a:t>
                      </a:r>
                      <a:endParaRPr lang="en-GB" sz="12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768" marR="58768" marT="0" marB="0">
                    <a:solidFill>
                      <a:schemeClr val="accent1"/>
                    </a:solidFill>
                  </a:tcPr>
                </a:tc>
                <a:extLst>
                  <a:ext uri="{0D108BD9-81ED-4DB2-BD59-A6C34878D82A}">
                    <a16:rowId xmlns:a16="http://schemas.microsoft.com/office/drawing/2014/main" val="10000"/>
                  </a:ext>
                </a:extLst>
              </a:tr>
              <a:tr h="3716993">
                <a:tc>
                  <a:txBody>
                    <a:bodyPr/>
                    <a:lstStyle/>
                    <a:p>
                      <a:pPr algn="ctr">
                        <a:spcAft>
                          <a:spcPts val="0"/>
                        </a:spcAft>
                      </a:pPr>
                      <a:endParaRPr lang="en-GB" sz="1800" u="sng" dirty="0">
                        <a:solidFill>
                          <a:schemeClr val="tx1"/>
                        </a:solidFill>
                        <a:effectLst/>
                      </a:endParaRPr>
                    </a:p>
                    <a:p>
                      <a:pPr algn="ctr">
                        <a:spcAft>
                          <a:spcPts val="0"/>
                        </a:spcAft>
                      </a:pPr>
                      <a:r>
                        <a:rPr lang="en-GB" sz="1800" u="sng" dirty="0">
                          <a:solidFill>
                            <a:schemeClr val="tx1"/>
                          </a:solidFill>
                          <a:effectLst/>
                        </a:rPr>
                        <a:t>Opportunities</a:t>
                      </a:r>
                    </a:p>
                    <a:p>
                      <a:pPr algn="ctr">
                        <a:spcAft>
                          <a:spcPts val="0"/>
                        </a:spcAft>
                      </a:pPr>
                      <a:endParaRPr lang="en-GB" sz="1800" u="sng" dirty="0">
                        <a:solidFill>
                          <a:schemeClr val="tx1"/>
                        </a:solidFill>
                        <a:effectLst/>
                      </a:endParaRPr>
                    </a:p>
                    <a:p>
                      <a:pPr algn="ctr">
                        <a:spcAft>
                          <a:spcPts val="0"/>
                        </a:spcAft>
                      </a:pPr>
                      <a:endParaRPr lang="en-GB" sz="1800" dirty="0">
                        <a:solidFill>
                          <a:schemeClr val="tx1"/>
                        </a:solidFill>
                        <a:effectLst/>
                      </a:endParaRPr>
                    </a:p>
                    <a:p>
                      <a:pPr marL="342900" lvl="0" indent="-342900" algn="l">
                        <a:lnSpc>
                          <a:spcPct val="107000"/>
                        </a:lnSpc>
                        <a:spcAft>
                          <a:spcPts val="0"/>
                        </a:spcAft>
                        <a:buFont typeface="Calibri" panose="020F0502020204030204" pitchFamily="34" charset="0"/>
                        <a:buChar char="-"/>
                      </a:pPr>
                      <a:r>
                        <a:rPr lang="en-GB" sz="1200" dirty="0">
                          <a:solidFill>
                            <a:schemeClr val="accent1">
                              <a:lumMod val="60000"/>
                              <a:lumOff val="40000"/>
                            </a:schemeClr>
                          </a:solidFill>
                          <a:effectLst/>
                        </a:rPr>
                        <a:t>‘Wake me for . . ’ or ‘please leave a drink’ stickers’</a:t>
                      </a:r>
                    </a:p>
                    <a:p>
                      <a:pPr marL="342900" lvl="0" indent="-342900" algn="l">
                        <a:lnSpc>
                          <a:spcPct val="107000"/>
                        </a:lnSpc>
                        <a:spcAft>
                          <a:spcPts val="0"/>
                        </a:spcAft>
                        <a:buFont typeface="Calibri" panose="020F0502020204030204" pitchFamily="34" charset="0"/>
                        <a:buChar char="-"/>
                      </a:pPr>
                      <a:r>
                        <a:rPr lang="en-GB" sz="1200" dirty="0">
                          <a:solidFill>
                            <a:schemeClr val="accent1">
                              <a:lumMod val="60000"/>
                              <a:lumOff val="40000"/>
                            </a:schemeClr>
                          </a:solidFill>
                          <a:effectLst/>
                        </a:rPr>
                        <a:t>Medical team to consider sodium if over 155 </a:t>
                      </a:r>
                      <a:r>
                        <a:rPr lang="en-GB" sz="1200" dirty="0" err="1">
                          <a:solidFill>
                            <a:schemeClr val="accent1">
                              <a:lumMod val="60000"/>
                              <a:lumOff val="40000"/>
                            </a:schemeClr>
                          </a:solidFill>
                          <a:effectLst/>
                        </a:rPr>
                        <a:t>mmol</a:t>
                      </a:r>
                      <a:r>
                        <a:rPr lang="en-GB" sz="1200" dirty="0">
                          <a:solidFill>
                            <a:schemeClr val="accent1">
                              <a:lumMod val="60000"/>
                              <a:lumOff val="40000"/>
                            </a:schemeClr>
                          </a:solidFill>
                          <a:effectLst/>
                        </a:rPr>
                        <a:t>/L</a:t>
                      </a:r>
                    </a:p>
                    <a:p>
                      <a:pPr marL="342900" lvl="0" indent="-342900" algn="l">
                        <a:lnSpc>
                          <a:spcPct val="107000"/>
                        </a:lnSpc>
                        <a:spcAft>
                          <a:spcPts val="0"/>
                        </a:spcAft>
                        <a:buFont typeface="Calibri" panose="020F0502020204030204" pitchFamily="34" charset="0"/>
                        <a:buChar char="-"/>
                      </a:pPr>
                      <a:r>
                        <a:rPr lang="en-GB" sz="1200" dirty="0">
                          <a:solidFill>
                            <a:schemeClr val="accent1">
                              <a:lumMod val="60000"/>
                              <a:lumOff val="40000"/>
                            </a:schemeClr>
                          </a:solidFill>
                          <a:effectLst/>
                        </a:rPr>
                        <a:t>Explain to patients why they are thirsty </a:t>
                      </a:r>
                    </a:p>
                    <a:p>
                      <a:pPr marL="342900" lvl="0" indent="-342900" algn="l">
                        <a:lnSpc>
                          <a:spcPct val="107000"/>
                        </a:lnSpc>
                        <a:spcAft>
                          <a:spcPts val="0"/>
                        </a:spcAft>
                        <a:buFont typeface="Calibri" panose="020F0502020204030204" pitchFamily="34" charset="0"/>
                        <a:buChar char="-"/>
                      </a:pPr>
                      <a:r>
                        <a:rPr lang="en-GB" sz="1600" dirty="0">
                          <a:solidFill>
                            <a:srgbClr val="C00000"/>
                          </a:solidFill>
                          <a:effectLst/>
                        </a:rPr>
                        <a:t>Assess thirst and talk about it openly </a:t>
                      </a:r>
                    </a:p>
                    <a:p>
                      <a:pPr marL="342900" lvl="0" indent="-342900" algn="l">
                        <a:lnSpc>
                          <a:spcPct val="107000"/>
                        </a:lnSpc>
                        <a:spcAft>
                          <a:spcPts val="0"/>
                        </a:spcAft>
                        <a:buFont typeface="Calibri" panose="020F0502020204030204" pitchFamily="34" charset="0"/>
                        <a:buChar char="-"/>
                      </a:pPr>
                      <a:r>
                        <a:rPr lang="en-GB" sz="1200" dirty="0">
                          <a:solidFill>
                            <a:schemeClr val="accent1">
                              <a:lumMod val="60000"/>
                              <a:lumOff val="40000"/>
                            </a:schemeClr>
                          </a:solidFill>
                          <a:effectLst/>
                        </a:rPr>
                        <a:t>Consider humidification if on oxygen </a:t>
                      </a:r>
                    </a:p>
                    <a:p>
                      <a:pPr marL="342900" lvl="0" indent="-342900" algn="l">
                        <a:lnSpc>
                          <a:spcPct val="107000"/>
                        </a:lnSpc>
                        <a:spcAft>
                          <a:spcPts val="0"/>
                        </a:spcAft>
                        <a:buFont typeface="Calibri" panose="020F0502020204030204" pitchFamily="34" charset="0"/>
                        <a:buChar char="-"/>
                      </a:pPr>
                      <a:r>
                        <a:rPr lang="en-GB" sz="1200" dirty="0">
                          <a:solidFill>
                            <a:schemeClr val="accent1">
                              <a:lumMod val="60000"/>
                              <a:lumOff val="40000"/>
                            </a:schemeClr>
                          </a:solidFill>
                          <a:effectLst/>
                        </a:rPr>
                        <a:t>Further study and research into thirst</a:t>
                      </a:r>
                    </a:p>
                    <a:p>
                      <a:pPr marL="342900" lvl="0" indent="-342900" algn="l">
                        <a:lnSpc>
                          <a:spcPct val="107000"/>
                        </a:lnSpc>
                        <a:spcAft>
                          <a:spcPts val="0"/>
                        </a:spcAft>
                        <a:buFont typeface="Calibri" panose="020F0502020204030204" pitchFamily="34" charset="0"/>
                        <a:buChar char="-"/>
                      </a:pPr>
                      <a:r>
                        <a:rPr lang="en-GB" sz="1600" dirty="0">
                          <a:solidFill>
                            <a:srgbClr val="C00000"/>
                          </a:solidFill>
                          <a:effectLst/>
                        </a:rPr>
                        <a:t>Thirst assessment and management plans to be put in place based on patient feedback and evidence base.</a:t>
                      </a:r>
                    </a:p>
                  </a:txBody>
                  <a:tcPr marL="58768" marR="58768" marT="0" marB="0">
                    <a:solidFill>
                      <a:schemeClr val="accent1"/>
                    </a:solidFill>
                  </a:tcPr>
                </a:tc>
                <a:tc>
                  <a:txBody>
                    <a:bodyPr/>
                    <a:lstStyle/>
                    <a:p>
                      <a:pPr algn="ctr">
                        <a:spcAft>
                          <a:spcPts val="0"/>
                        </a:spcAft>
                      </a:pPr>
                      <a:endParaRPr lang="en-GB" sz="1800" b="1" u="sng" dirty="0">
                        <a:solidFill>
                          <a:schemeClr val="tx1"/>
                        </a:solidFill>
                        <a:effectLst/>
                      </a:endParaRPr>
                    </a:p>
                    <a:p>
                      <a:pPr algn="ctr">
                        <a:spcAft>
                          <a:spcPts val="0"/>
                        </a:spcAft>
                      </a:pPr>
                      <a:r>
                        <a:rPr lang="en-GB" sz="1800" b="1" u="sng" dirty="0">
                          <a:solidFill>
                            <a:schemeClr val="tx1"/>
                          </a:solidFill>
                          <a:effectLst/>
                        </a:rPr>
                        <a:t>Threats/obstacles</a:t>
                      </a:r>
                    </a:p>
                    <a:p>
                      <a:pPr algn="ctr">
                        <a:spcAft>
                          <a:spcPts val="0"/>
                        </a:spcAft>
                      </a:pPr>
                      <a:endParaRPr lang="en-GB" sz="1800" b="1" u="sng" dirty="0">
                        <a:solidFill>
                          <a:schemeClr val="tx1"/>
                        </a:solidFill>
                        <a:effectLst/>
                      </a:endParaRPr>
                    </a:p>
                    <a:p>
                      <a:pPr algn="ctr">
                        <a:spcAft>
                          <a:spcPts val="0"/>
                        </a:spcAft>
                      </a:pPr>
                      <a:endParaRPr lang="en-GB" sz="1800" b="1" dirty="0">
                        <a:solidFill>
                          <a:schemeClr val="tx1"/>
                        </a:solidFill>
                        <a:effectLst/>
                      </a:endParaRPr>
                    </a:p>
                    <a:p>
                      <a:pPr marL="342900" lvl="0" indent="-342900" algn="l">
                        <a:lnSpc>
                          <a:spcPct val="107000"/>
                        </a:lnSpc>
                        <a:spcAft>
                          <a:spcPts val="0"/>
                        </a:spcAft>
                        <a:buFont typeface="Calibri" panose="020F0502020204030204" pitchFamily="34" charset="0"/>
                        <a:buChar char="-"/>
                      </a:pPr>
                      <a:r>
                        <a:rPr lang="en-GB" sz="1800" b="1" dirty="0">
                          <a:solidFill>
                            <a:srgbClr val="C00000"/>
                          </a:solidFill>
                          <a:effectLst/>
                        </a:rPr>
                        <a:t>Fear of safety risks/ aspiration risk </a:t>
                      </a:r>
                    </a:p>
                    <a:p>
                      <a:pPr marL="342900" lvl="0" indent="-342900" algn="l">
                        <a:lnSpc>
                          <a:spcPct val="107000"/>
                        </a:lnSpc>
                        <a:spcAft>
                          <a:spcPts val="0"/>
                        </a:spcAft>
                        <a:buFont typeface="Calibri" panose="020F0502020204030204" pitchFamily="34" charset="0"/>
                        <a:buChar char="-"/>
                      </a:pPr>
                      <a:r>
                        <a:rPr lang="en-GB" sz="1200" b="1" dirty="0">
                          <a:solidFill>
                            <a:schemeClr val="accent1">
                              <a:lumMod val="60000"/>
                              <a:lumOff val="40000"/>
                            </a:schemeClr>
                          </a:solidFill>
                          <a:effectLst/>
                        </a:rPr>
                        <a:t>Easy access to ice </a:t>
                      </a:r>
                    </a:p>
                    <a:p>
                      <a:pPr marL="342900" lvl="0" indent="-342900" algn="l">
                        <a:lnSpc>
                          <a:spcPct val="107000"/>
                        </a:lnSpc>
                        <a:spcAft>
                          <a:spcPts val="0"/>
                        </a:spcAft>
                        <a:buFont typeface="Calibri" panose="020F0502020204030204" pitchFamily="34" charset="0"/>
                        <a:buChar char="-"/>
                      </a:pPr>
                      <a:r>
                        <a:rPr lang="en-GB" sz="1200" b="1" dirty="0">
                          <a:solidFill>
                            <a:schemeClr val="accent1">
                              <a:lumMod val="60000"/>
                              <a:lumOff val="40000"/>
                            </a:schemeClr>
                          </a:solidFill>
                          <a:effectLst/>
                        </a:rPr>
                        <a:t>SLT – feedback that more resource needed, presence and help to nursing staff </a:t>
                      </a:r>
                    </a:p>
                    <a:p>
                      <a:pPr marL="342900" lvl="0" indent="-342900" algn="l">
                        <a:lnSpc>
                          <a:spcPct val="107000"/>
                        </a:lnSpc>
                        <a:spcAft>
                          <a:spcPts val="0"/>
                        </a:spcAft>
                        <a:buFont typeface="Calibri" panose="020F0502020204030204" pitchFamily="34" charset="0"/>
                        <a:buChar char="-"/>
                      </a:pPr>
                      <a:r>
                        <a:rPr lang="en-GB" sz="1600" b="1" dirty="0">
                          <a:solidFill>
                            <a:srgbClr val="C00000"/>
                          </a:solidFill>
                          <a:effectLst/>
                        </a:rPr>
                        <a:t>Busy staff already managing numerous symptoms </a:t>
                      </a:r>
                    </a:p>
                    <a:p>
                      <a:pPr marL="342900" lvl="0" indent="-342900" algn="l">
                        <a:lnSpc>
                          <a:spcPct val="107000"/>
                        </a:lnSpc>
                        <a:spcAft>
                          <a:spcPts val="0"/>
                        </a:spcAft>
                        <a:buFont typeface="Calibri" panose="020F0502020204030204" pitchFamily="34" charset="0"/>
                        <a:buChar char="-"/>
                      </a:pPr>
                      <a:r>
                        <a:rPr lang="en-GB" sz="1200" b="1" dirty="0">
                          <a:solidFill>
                            <a:schemeClr val="accent1">
                              <a:lumMod val="60000"/>
                              <a:lumOff val="40000"/>
                            </a:schemeClr>
                          </a:solidFill>
                          <a:effectLst/>
                        </a:rPr>
                        <a:t>Insatiability of thirst is well reported  – difficult to contain symptom/satiate</a:t>
                      </a:r>
                      <a:endParaRPr lang="en-GB" sz="120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768" marR="58768" marT="0" marB="0">
                    <a:solidFill>
                      <a:schemeClr val="accent1"/>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377636" y="1317610"/>
            <a:ext cx="3336052" cy="830997"/>
          </a:xfrm>
          <a:prstGeom prst="rect">
            <a:avLst/>
          </a:prstGeom>
          <a:noFill/>
        </p:spPr>
        <p:txBody>
          <a:bodyPr wrap="square" rtlCol="0">
            <a:spAutoFit/>
          </a:bodyPr>
          <a:lstStyle/>
          <a:p>
            <a:pPr algn="ctr"/>
            <a:r>
              <a:rPr lang="en-GB" sz="2400" b="1" dirty="0">
                <a:solidFill>
                  <a:schemeClr val="accent1"/>
                </a:solidFill>
              </a:rPr>
              <a:t>MULTI-PROFESSIONAL &amp; PATIENT THIRST FORUM </a:t>
            </a:r>
          </a:p>
        </p:txBody>
      </p:sp>
      <p:pic>
        <p:nvPicPr>
          <p:cNvPr id="6" name="Picture 2" descr="Announcement, complaining, disruption, protesting, screaming, shouting,  unrest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02" y="2506567"/>
            <a:ext cx="2892746" cy="289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91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0646228" y="42706"/>
            <a:ext cx="1545772" cy="1288589"/>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1136085" y="380163"/>
            <a:ext cx="859972" cy="584775"/>
          </a:xfrm>
          <a:prstGeom prst="rect">
            <a:avLst/>
          </a:prstGeom>
          <a:noFill/>
        </p:spPr>
        <p:txBody>
          <a:bodyPr wrap="square" rtlCol="0">
            <a:spAutoFit/>
          </a:bodyPr>
          <a:lstStyle/>
          <a:p>
            <a:r>
              <a:rPr lang="en-GB" sz="3200" dirty="0">
                <a:solidFill>
                  <a:schemeClr val="bg1"/>
                </a:solidFill>
              </a:rPr>
              <a:t>69</a:t>
            </a:r>
            <a:endParaRPr lang="en-GB" dirty="0">
              <a:solidFill>
                <a:schemeClr val="bg1"/>
              </a:solidFill>
            </a:endParaRPr>
          </a:p>
        </p:txBody>
      </p:sp>
      <p:sp>
        <p:nvSpPr>
          <p:cNvPr id="7" name="Oval 6"/>
          <p:cNvSpPr/>
          <p:nvPr/>
        </p:nvSpPr>
        <p:spPr>
          <a:xfrm>
            <a:off x="6812444" y="95118"/>
            <a:ext cx="3733800" cy="1415143"/>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790673" y="1617646"/>
            <a:ext cx="3733800" cy="165709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TextBox 8"/>
          <p:cNvSpPr txBox="1"/>
          <p:nvPr/>
        </p:nvSpPr>
        <p:spPr>
          <a:xfrm>
            <a:off x="7345843" y="421982"/>
            <a:ext cx="1545772" cy="646331"/>
          </a:xfrm>
          <a:prstGeom prst="rect">
            <a:avLst/>
          </a:prstGeom>
          <a:noFill/>
        </p:spPr>
        <p:txBody>
          <a:bodyPr wrap="square" rtlCol="0">
            <a:spAutoFit/>
          </a:bodyPr>
          <a:lstStyle/>
          <a:p>
            <a:r>
              <a:rPr lang="en-GB" b="1" dirty="0">
                <a:solidFill>
                  <a:schemeClr val="bg1"/>
                </a:solidFill>
              </a:rPr>
              <a:t>Effectiveness</a:t>
            </a:r>
            <a:r>
              <a:rPr lang="en-GB" dirty="0"/>
              <a:t>: </a:t>
            </a:r>
          </a:p>
          <a:p>
            <a:r>
              <a:rPr lang="en-GB" b="1" dirty="0">
                <a:solidFill>
                  <a:schemeClr val="bg1"/>
                </a:solidFill>
              </a:rPr>
              <a:t>Confidence</a:t>
            </a:r>
            <a:r>
              <a:rPr lang="en-GB" dirty="0"/>
              <a:t>: </a:t>
            </a:r>
          </a:p>
        </p:txBody>
      </p:sp>
      <p:sp>
        <p:nvSpPr>
          <p:cNvPr id="10" name="TextBox 9"/>
          <p:cNvSpPr txBox="1"/>
          <p:nvPr/>
        </p:nvSpPr>
        <p:spPr>
          <a:xfrm>
            <a:off x="8989586" y="421982"/>
            <a:ext cx="1175657" cy="584775"/>
          </a:xfrm>
          <a:prstGeom prst="rect">
            <a:avLst/>
          </a:prstGeom>
          <a:noFill/>
        </p:spPr>
        <p:txBody>
          <a:bodyPr wrap="square" rtlCol="0">
            <a:spAutoFit/>
          </a:bodyPr>
          <a:lstStyle/>
          <a:p>
            <a:r>
              <a:rPr lang="en-GB" sz="3200" b="1" dirty="0">
                <a:solidFill>
                  <a:schemeClr val="bg1"/>
                </a:solidFill>
              </a:rPr>
              <a:t>5/10</a:t>
            </a:r>
            <a:endParaRPr lang="en-GB" b="1" dirty="0">
              <a:solidFill>
                <a:schemeClr val="bg1"/>
              </a:solidFill>
            </a:endParaRPr>
          </a:p>
        </p:txBody>
      </p:sp>
      <p:sp>
        <p:nvSpPr>
          <p:cNvPr id="11" name="TextBox 10"/>
          <p:cNvSpPr txBox="1"/>
          <p:nvPr/>
        </p:nvSpPr>
        <p:spPr>
          <a:xfrm>
            <a:off x="7454700" y="1870487"/>
            <a:ext cx="2710543" cy="1200329"/>
          </a:xfrm>
          <a:prstGeom prst="rect">
            <a:avLst/>
          </a:prstGeom>
          <a:noFill/>
        </p:spPr>
        <p:txBody>
          <a:bodyPr wrap="square" rtlCol="0">
            <a:spAutoFit/>
          </a:bodyPr>
          <a:lstStyle/>
          <a:p>
            <a:r>
              <a:rPr lang="en-GB" b="1" dirty="0">
                <a:solidFill>
                  <a:schemeClr val="bg1"/>
                </a:solidFill>
              </a:rPr>
              <a:t>Assessment: </a:t>
            </a:r>
          </a:p>
          <a:p>
            <a:r>
              <a:rPr lang="en-GB" b="1" dirty="0">
                <a:solidFill>
                  <a:schemeClr val="bg1"/>
                </a:solidFill>
              </a:rPr>
              <a:t>25% - All patients </a:t>
            </a:r>
          </a:p>
          <a:p>
            <a:r>
              <a:rPr lang="en-GB" b="1" dirty="0">
                <a:solidFill>
                  <a:schemeClr val="bg1"/>
                </a:solidFill>
              </a:rPr>
              <a:t>29% - Only PO patients </a:t>
            </a:r>
          </a:p>
          <a:p>
            <a:r>
              <a:rPr lang="en-GB" b="1" dirty="0">
                <a:solidFill>
                  <a:schemeClr val="bg1"/>
                </a:solidFill>
              </a:rPr>
              <a:t>9% - Only NBM </a:t>
            </a:r>
          </a:p>
        </p:txBody>
      </p:sp>
      <p:sp>
        <p:nvSpPr>
          <p:cNvPr id="12" name="Oval 11"/>
          <p:cNvSpPr/>
          <p:nvPr/>
        </p:nvSpPr>
        <p:spPr>
          <a:xfrm>
            <a:off x="9256285" y="2658623"/>
            <a:ext cx="1817915" cy="9252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9893101" y="2921211"/>
            <a:ext cx="707571" cy="400110"/>
          </a:xfrm>
          <a:prstGeom prst="rect">
            <a:avLst/>
          </a:prstGeom>
          <a:noFill/>
        </p:spPr>
        <p:txBody>
          <a:bodyPr wrap="square" rtlCol="0">
            <a:spAutoFit/>
          </a:bodyPr>
          <a:lstStyle/>
          <a:p>
            <a:r>
              <a:rPr lang="en-GB" sz="2000" dirty="0">
                <a:solidFill>
                  <a:schemeClr val="bg1"/>
                </a:solidFill>
              </a:rPr>
              <a:t>63%</a:t>
            </a:r>
            <a:endParaRPr lang="en-GB" dirty="0">
              <a:solidFill>
                <a:schemeClr val="bg1"/>
              </a:solidFill>
            </a:endParaRPr>
          </a:p>
        </p:txBody>
      </p:sp>
      <p:sp>
        <p:nvSpPr>
          <p:cNvPr id="14" name="Oval 13"/>
          <p:cNvSpPr/>
          <p:nvPr/>
        </p:nvSpPr>
        <p:spPr>
          <a:xfrm>
            <a:off x="6899528" y="3612356"/>
            <a:ext cx="3624945" cy="1513115"/>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673181" y="4073687"/>
            <a:ext cx="2517323" cy="461665"/>
          </a:xfrm>
          <a:prstGeom prst="rect">
            <a:avLst/>
          </a:prstGeom>
          <a:noFill/>
        </p:spPr>
        <p:txBody>
          <a:bodyPr wrap="square" rtlCol="0">
            <a:spAutoFit/>
          </a:bodyPr>
          <a:lstStyle/>
          <a:p>
            <a:r>
              <a:rPr lang="en-GB" sz="2400" b="1" dirty="0">
                <a:solidFill>
                  <a:schemeClr val="bg1"/>
                </a:solidFill>
              </a:rPr>
              <a:t>14 Interventions </a:t>
            </a:r>
          </a:p>
        </p:txBody>
      </p:sp>
      <p:sp>
        <p:nvSpPr>
          <p:cNvPr id="17" name="Oval 16"/>
          <p:cNvSpPr/>
          <p:nvPr/>
        </p:nvSpPr>
        <p:spPr>
          <a:xfrm>
            <a:off x="8831406" y="4601328"/>
            <a:ext cx="3249388" cy="2193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3"/>
          <a:stretch>
            <a:fillRect/>
          </a:stretch>
        </p:blipFill>
        <p:spPr>
          <a:xfrm>
            <a:off x="10000172" y="5395875"/>
            <a:ext cx="524301" cy="597460"/>
          </a:xfrm>
          <a:prstGeom prst="rect">
            <a:avLst/>
          </a:prstGeom>
        </p:spPr>
      </p:pic>
      <p:pic>
        <p:nvPicPr>
          <p:cNvPr id="21" name="Picture 20"/>
          <p:cNvPicPr>
            <a:picLocks noChangeAspect="1"/>
          </p:cNvPicPr>
          <p:nvPr/>
        </p:nvPicPr>
        <p:blipFill>
          <a:blip r:embed="rId4"/>
          <a:stretch>
            <a:fillRect/>
          </a:stretch>
        </p:blipFill>
        <p:spPr>
          <a:xfrm>
            <a:off x="9765039" y="6115238"/>
            <a:ext cx="721175" cy="473006"/>
          </a:xfrm>
          <a:prstGeom prst="rect">
            <a:avLst/>
          </a:prstGeom>
          <a:gradFill>
            <a:gsLst>
              <a:gs pos="0">
                <a:schemeClr val="accent1">
                  <a:lumMod val="5000"/>
                  <a:lumOff val="95000"/>
                  <a:alpha val="9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24" name="Picture 23"/>
          <p:cNvPicPr>
            <a:picLocks noChangeAspect="1"/>
          </p:cNvPicPr>
          <p:nvPr/>
        </p:nvPicPr>
        <p:blipFill>
          <a:blip r:embed="rId5"/>
          <a:stretch>
            <a:fillRect/>
          </a:stretch>
        </p:blipFill>
        <p:spPr>
          <a:xfrm>
            <a:off x="11518365" y="5442254"/>
            <a:ext cx="357417" cy="363991"/>
          </a:xfrm>
          <a:prstGeom prst="rect">
            <a:avLst/>
          </a:prstGeom>
        </p:spPr>
      </p:pic>
      <p:pic>
        <p:nvPicPr>
          <p:cNvPr id="25" name="Picture 24"/>
          <p:cNvPicPr>
            <a:picLocks noChangeAspect="1"/>
          </p:cNvPicPr>
          <p:nvPr/>
        </p:nvPicPr>
        <p:blipFill>
          <a:blip r:embed="rId6"/>
          <a:stretch>
            <a:fillRect/>
          </a:stretch>
        </p:blipFill>
        <p:spPr>
          <a:xfrm>
            <a:off x="9924294" y="4911237"/>
            <a:ext cx="774703" cy="471189"/>
          </a:xfrm>
          <a:prstGeom prst="rect">
            <a:avLst/>
          </a:prstGeom>
        </p:spPr>
      </p:pic>
      <p:pic>
        <p:nvPicPr>
          <p:cNvPr id="27" name="Picture 26"/>
          <p:cNvPicPr>
            <a:picLocks noChangeAspect="1"/>
          </p:cNvPicPr>
          <p:nvPr/>
        </p:nvPicPr>
        <p:blipFill>
          <a:blip r:embed="rId7"/>
          <a:stretch>
            <a:fillRect/>
          </a:stretch>
        </p:blipFill>
        <p:spPr>
          <a:xfrm>
            <a:off x="10927250" y="4994841"/>
            <a:ext cx="431081" cy="387585"/>
          </a:xfrm>
          <a:prstGeom prst="rect">
            <a:avLst/>
          </a:prstGeom>
        </p:spPr>
      </p:pic>
      <p:pic>
        <p:nvPicPr>
          <p:cNvPr id="28" name="Picture 27"/>
          <p:cNvPicPr>
            <a:picLocks noChangeAspect="1"/>
          </p:cNvPicPr>
          <p:nvPr/>
        </p:nvPicPr>
        <p:blipFill>
          <a:blip r:embed="rId8"/>
          <a:stretch>
            <a:fillRect/>
          </a:stretch>
        </p:blipFill>
        <p:spPr>
          <a:xfrm>
            <a:off x="10788237" y="5554341"/>
            <a:ext cx="476248" cy="281861"/>
          </a:xfrm>
          <a:prstGeom prst="rect">
            <a:avLst/>
          </a:prstGeom>
        </p:spPr>
      </p:pic>
      <p:pic>
        <p:nvPicPr>
          <p:cNvPr id="29" name="Picture 28"/>
          <p:cNvPicPr>
            <a:picLocks noChangeAspect="1"/>
          </p:cNvPicPr>
          <p:nvPr/>
        </p:nvPicPr>
        <p:blipFill>
          <a:blip r:embed="rId9"/>
          <a:stretch>
            <a:fillRect/>
          </a:stretch>
        </p:blipFill>
        <p:spPr>
          <a:xfrm>
            <a:off x="10681481" y="5971919"/>
            <a:ext cx="803501" cy="519578"/>
          </a:xfrm>
          <a:prstGeom prst="rect">
            <a:avLst/>
          </a:prstGeom>
        </p:spPr>
      </p:pic>
      <p:pic>
        <p:nvPicPr>
          <p:cNvPr id="30" name="Picture 29"/>
          <p:cNvPicPr>
            <a:picLocks noChangeAspect="1"/>
          </p:cNvPicPr>
          <p:nvPr/>
        </p:nvPicPr>
        <p:blipFill>
          <a:blip r:embed="rId10"/>
          <a:stretch>
            <a:fillRect/>
          </a:stretch>
        </p:blipFill>
        <p:spPr>
          <a:xfrm>
            <a:off x="9039129" y="5382426"/>
            <a:ext cx="688185" cy="645358"/>
          </a:xfrm>
          <a:prstGeom prst="rect">
            <a:avLst/>
          </a:prstGeom>
        </p:spPr>
      </p:pic>
      <p:pic>
        <p:nvPicPr>
          <p:cNvPr id="23" name="Picture 22"/>
          <p:cNvPicPr>
            <a:picLocks noChangeAspect="1"/>
          </p:cNvPicPr>
          <p:nvPr/>
        </p:nvPicPr>
        <p:blipFill>
          <a:blip r:embed="rId11"/>
          <a:stretch>
            <a:fillRect/>
          </a:stretch>
        </p:blipFill>
        <p:spPr>
          <a:xfrm>
            <a:off x="1896328" y="-9062"/>
            <a:ext cx="4107594" cy="6867062"/>
          </a:xfrm>
          <a:prstGeom prst="rect">
            <a:avLst/>
          </a:prstGeom>
        </p:spPr>
      </p:pic>
      <p:sp>
        <p:nvSpPr>
          <p:cNvPr id="2" name="Rectangle 1"/>
          <p:cNvSpPr/>
          <p:nvPr/>
        </p:nvSpPr>
        <p:spPr>
          <a:xfrm>
            <a:off x="0" y="0"/>
            <a:ext cx="187924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75437" y="2839330"/>
            <a:ext cx="1248033" cy="954107"/>
          </a:xfrm>
          <a:prstGeom prst="rect">
            <a:avLst/>
          </a:prstGeom>
          <a:noFill/>
        </p:spPr>
        <p:txBody>
          <a:bodyPr wrap="square" rtlCol="0">
            <a:spAutoFit/>
          </a:bodyPr>
          <a:lstStyle/>
          <a:p>
            <a:r>
              <a:rPr lang="en-GB" sz="2800" b="1" dirty="0">
                <a:solidFill>
                  <a:schemeClr val="bg1"/>
                </a:solidFill>
              </a:rPr>
              <a:t>Staff Survey </a:t>
            </a:r>
          </a:p>
        </p:txBody>
      </p:sp>
    </p:spTree>
    <p:extLst>
      <p:ext uri="{BB962C8B-B14F-4D97-AF65-F5344CB8AC3E}">
        <p14:creationId xmlns:p14="http://schemas.microsoft.com/office/powerpoint/2010/main" val="252351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p:bldP spid="10" grpId="0"/>
      <p:bldP spid="11" grpId="0"/>
      <p:bldP spid="12" grpId="0" animBg="1"/>
      <p:bldP spid="13" grpId="0"/>
      <p:bldP spid="14" grpId="0" animBg="1"/>
      <p:bldP spid="15"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4047" y="2992818"/>
            <a:ext cx="3969220" cy="2138667"/>
          </a:xfrm>
          <a:prstGeom prst="rect">
            <a:avLst/>
          </a:prstGeom>
        </p:spPr>
      </p:pic>
      <p:sp>
        <p:nvSpPr>
          <p:cNvPr id="5" name="TextBox 4"/>
          <p:cNvSpPr txBox="1"/>
          <p:nvPr/>
        </p:nvSpPr>
        <p:spPr>
          <a:xfrm>
            <a:off x="4463143" y="1911615"/>
            <a:ext cx="4626419" cy="584775"/>
          </a:xfrm>
          <a:prstGeom prst="rect">
            <a:avLst/>
          </a:prstGeom>
          <a:noFill/>
        </p:spPr>
        <p:txBody>
          <a:bodyPr wrap="square" rtlCol="0">
            <a:spAutoFit/>
          </a:bodyPr>
          <a:lstStyle/>
          <a:p>
            <a:r>
              <a:rPr lang="en-GB" sz="3200" b="1" dirty="0">
                <a:solidFill>
                  <a:schemeClr val="bg1"/>
                </a:solidFill>
              </a:rPr>
              <a:t>The Evidence Base</a:t>
            </a:r>
          </a:p>
        </p:txBody>
      </p:sp>
      <p:sp>
        <p:nvSpPr>
          <p:cNvPr id="6" name="Rectangle 5"/>
          <p:cNvSpPr/>
          <p:nvPr/>
        </p:nvSpPr>
        <p:spPr>
          <a:xfrm>
            <a:off x="3450771" y="1719943"/>
            <a:ext cx="5355772" cy="3907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stretch>
            <a:fillRect/>
          </a:stretch>
        </p:blipFill>
        <p:spPr>
          <a:xfrm>
            <a:off x="6934476" y="2697577"/>
            <a:ext cx="1651856" cy="590482"/>
          </a:xfrm>
          <a:prstGeom prst="rect">
            <a:avLst/>
          </a:prstGeom>
        </p:spPr>
      </p:pic>
    </p:spTree>
    <p:extLst>
      <p:ext uri="{BB962C8B-B14F-4D97-AF65-F5344CB8AC3E}">
        <p14:creationId xmlns:p14="http://schemas.microsoft.com/office/powerpoint/2010/main" val="18841640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1746</Words>
  <Application>Microsoft Office PowerPoint</Application>
  <PresentationFormat>Widescreen</PresentationFormat>
  <Paragraphs>227</Paragraphs>
  <Slides>17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HelveticaNeue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GSTT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THIRST: The story so far</dc:title>
  <dc:creator>Clark Jenny</dc:creator>
  <cp:lastModifiedBy>Fetal Medicine</cp:lastModifiedBy>
  <cp:revision>184</cp:revision>
  <cp:lastPrinted>2021-06-17T08:03:03Z</cp:lastPrinted>
  <dcterms:created xsi:type="dcterms:W3CDTF">2020-08-19T14:32:24Z</dcterms:created>
  <dcterms:modified xsi:type="dcterms:W3CDTF">2022-06-10T14:36:17Z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4a0b55b2-7cc4-4094-9075-58ed5de09e2a</vt:lpwstr>
  </property>
</Properties>
</file>