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ger, Mervyn" initials="SM" lastIdx="10" clrIdx="0">
    <p:extLst>
      <p:ext uri="{19B8F6BF-5375-455C-9EA6-DF929625EA0E}">
        <p15:presenceInfo xmlns:p15="http://schemas.microsoft.com/office/powerpoint/2012/main" userId="S::rmgzmes@ucl.ac.uk::30bac922-ff22-4a43-adb7-780dc21137e1" providerId="AD"/>
      </p:ext>
    </p:extLst>
  </p:cmAuthor>
  <p:cmAuthor id="2" name="Julian Bion (Birmingham Medical School)" initials="JB(MS" lastIdx="8" clrIdx="1">
    <p:extLst>
      <p:ext uri="{19B8F6BF-5375-455C-9EA6-DF929625EA0E}">
        <p15:presenceInfo xmlns:p15="http://schemas.microsoft.com/office/powerpoint/2012/main" userId="S::j.f.bion@bham.ac.uk::92d5c4ed-49ca-4e93-ab03-c671c75f39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5304"/>
  </p:normalViewPr>
  <p:slideViewPr>
    <p:cSldViewPr snapToGrid="0" snapToObjects="1">
      <p:cViewPr varScale="1">
        <p:scale>
          <a:sx n="91" d="100"/>
          <a:sy n="91" d="100"/>
        </p:scale>
        <p:origin x="2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9B902-EFCB-5B41-85A4-71DC173F3060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0B2C7-EAF1-6349-8431-70C10EF65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6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NEWS-2:</a:t>
            </a:r>
          </a:p>
          <a:p>
            <a:r>
              <a:rPr lang="en-GB" dirty="0"/>
              <a:t>https://</a:t>
            </a:r>
            <a:r>
              <a:rPr lang="en-GB" dirty="0" err="1"/>
              <a:t>www.rcplondon.ac.uk</a:t>
            </a:r>
            <a:r>
              <a:rPr lang="en-GB" dirty="0"/>
              <a:t>/projects/outputs/national-early-warning-score-news-2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Comorbid disease:  </a:t>
            </a:r>
          </a:p>
          <a:p>
            <a:r>
              <a:rPr lang="en-GB" dirty="0"/>
              <a:t>https://</a:t>
            </a:r>
            <a:r>
              <a:rPr lang="en-GB" dirty="0" err="1"/>
              <a:t>pubmed.ncbi.nlm.nih.gov</a:t>
            </a:r>
            <a:r>
              <a:rPr lang="en-GB" dirty="0"/>
              <a:t>/31287020/</a:t>
            </a:r>
          </a:p>
          <a:p>
            <a:endParaRPr lang="en-GB" dirty="0"/>
          </a:p>
          <a:p>
            <a:r>
              <a:rPr lang="en-GB" dirty="0"/>
              <a:t>Frailty: </a:t>
            </a:r>
          </a:p>
          <a:p>
            <a:r>
              <a:rPr lang="en-GB" dirty="0"/>
              <a:t>https://</a:t>
            </a:r>
            <a:r>
              <a:rPr lang="en-GB" dirty="0" err="1"/>
              <a:t>www.england.nhs.uk</a:t>
            </a:r>
            <a:r>
              <a:rPr lang="en-GB" dirty="0"/>
              <a:t>/</a:t>
            </a:r>
            <a:r>
              <a:rPr lang="en-GB" dirty="0" err="1"/>
              <a:t>ourwork</a:t>
            </a:r>
            <a:r>
              <a:rPr lang="en-GB" dirty="0"/>
              <a:t>/clinical-policy/older-people/frailty/frailty-risk-identification/</a:t>
            </a:r>
          </a:p>
          <a:p>
            <a:r>
              <a:rPr lang="en-GB" dirty="0"/>
              <a:t>https://</a:t>
            </a:r>
            <a:r>
              <a:rPr lang="en-GB" dirty="0" err="1"/>
              <a:t>www.ncbi.nlm.nih.gov</a:t>
            </a:r>
            <a:r>
              <a:rPr lang="en-GB" dirty="0"/>
              <a:t>/</a:t>
            </a:r>
            <a:r>
              <a:rPr lang="en-GB" dirty="0" err="1"/>
              <a:t>pmc</a:t>
            </a:r>
            <a:r>
              <a:rPr lang="en-GB" dirty="0"/>
              <a:t>/articles/PMC6151016/</a:t>
            </a:r>
          </a:p>
          <a:p>
            <a:endParaRPr lang="en-GB" dirty="0"/>
          </a:p>
          <a:p>
            <a:r>
              <a:rPr lang="en-GB" dirty="0"/>
              <a:t>Patient </a:t>
            </a:r>
            <a:r>
              <a:rPr lang="en-GB" dirty="0" err="1"/>
              <a:t>preferences:https</a:t>
            </a:r>
            <a:r>
              <a:rPr lang="en-GB" dirty="0"/>
              <a:t>://</a:t>
            </a:r>
            <a:r>
              <a:rPr lang="en-GB" dirty="0" err="1"/>
              <a:t>www.bgs.org.uk</a:t>
            </a:r>
            <a:r>
              <a:rPr lang="en-GB" dirty="0"/>
              <a:t>/resources/end-of-life-care-in-frailty-identification-and-prognostication</a:t>
            </a:r>
          </a:p>
          <a:p>
            <a:endParaRPr lang="en-GB" dirty="0"/>
          </a:p>
          <a:p>
            <a:r>
              <a:rPr lang="en-GB" dirty="0"/>
              <a:t>Initial monitoring plan:  https://</a:t>
            </a:r>
            <a:r>
              <a:rPr lang="en-GB" dirty="0" err="1"/>
              <a:t>www.rcplondon.ac.uk</a:t>
            </a:r>
            <a:r>
              <a:rPr lang="en-GB" dirty="0"/>
              <a:t>/projects/outputs/news2-additional-implementation-guidance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0B2C7-EAF1-6349-8431-70C10EF658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7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971C-EA23-AB43-B566-611E35B1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9B8A0-8182-BE41-BCB4-CA743754F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9F9E4-FF80-FA44-9CEA-E722BEE8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4D57B-CF38-F34F-ABC6-C5CAF5FC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F1510-0A81-D849-9367-05E6D998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6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1D02-BA7F-7D4F-A5B6-34CB36A3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7D8A1-783C-BD46-97E9-C7E44169B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62B94-2CD3-0A4D-8F5D-75007C22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79564-1596-484C-B21A-A93684FA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4B4B1-5DC8-7348-9EC9-9B2C02B6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8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14699-A62F-A54E-B97B-3F3627864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BA8EF-CC8B-984E-A82F-011943CBD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E2F8A-690E-FE46-997E-A8644638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7152-95B3-2543-8B29-006A1F07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8D76A-4097-6243-8132-F7E7311D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5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353219" y="-643987"/>
            <a:ext cx="16720924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54844" y="3643312"/>
            <a:ext cx="10882313" cy="2321719"/>
          </a:xfrm>
          <a:prstGeom prst="rect">
            <a:avLst/>
          </a:prstGeom>
        </p:spPr>
        <p:txBody>
          <a:bodyPr anchor="b"/>
          <a:lstStyle>
            <a:lvl1pPr>
              <a:defRPr sz="5765" spc="-115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4844" y="5929313"/>
            <a:ext cx="10882313" cy="484994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  <a:lvl2pPr marL="0" indent="321457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2pPr>
            <a:lvl3pPr marL="0" indent="642915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3pPr>
            <a:lvl4pPr marL="0" indent="964372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4pPr>
            <a:lvl5pPr marL="0" indent="1285829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54844" y="401836"/>
            <a:ext cx="10882313" cy="324182"/>
          </a:xfrm>
          <a:prstGeom prst="rect">
            <a:avLst/>
          </a:prstGeom>
        </p:spPr>
        <p:txBody>
          <a:bodyPr/>
          <a:lstStyle>
            <a:lvl1pPr marL="0" indent="0" defTabSz="396226">
              <a:lnSpc>
                <a:spcPct val="100000"/>
              </a:lnSpc>
              <a:spcBef>
                <a:spcPts val="0"/>
              </a:spcBef>
              <a:buSzTx/>
              <a:buNone/>
              <a:defRPr sz="162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3124" y="6482953"/>
            <a:ext cx="279275" cy="20213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2350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8528-596D-7049-8D22-5255D523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D17C-50D9-5F4A-93C8-BB8790180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4D10-4EAD-3A4F-9059-4127951E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EF027-2E99-994C-B7AB-EC8506BC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709D5-6ADF-E547-ADBE-C07E70B6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3FA9-C63D-F34F-8C2E-18F5CC9D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E6002-3AE4-2F4F-AF26-C76BCB844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74BDE-AAF0-2D49-8036-E18B0B15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ED766-E441-334D-AD90-50263741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9A0AE-E61B-CB48-87A8-36D17CB7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2D2E-AF37-F943-9A46-38BA6F5F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7C161-F9F4-664D-9ED0-06F837089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C1F53-2AF9-4E41-8A16-4161BF2E2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C9AF3-EF84-5740-BF51-2F226427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3CB29-3A18-DF4C-B135-5DC9D5C1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A1D55-62FA-B248-AB1E-060B8364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8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0031-4C68-E841-B687-CBEE46F9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2BC48-C89C-3E41-9486-D793DCEEA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B76B1-33BC-A940-B3FC-7034CBC56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05648-8728-D04E-8FB9-CF4E16FA8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D13091-B34A-DC49-BB71-924AB8CEF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2C7E97-4E15-BF4A-B49B-167BD4B4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7287D-8BF5-A641-8E50-162EF5E9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9A2E8-6075-2B41-8FC4-E5304007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7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0894-7ADA-4B40-93BC-77EECA66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5666B-2149-094B-90BB-55C67F4D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6EDEA-9415-9845-9A5E-88D552C3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8F87C-F708-9740-87EE-B9B88185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6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197C0-F3BF-024F-8E7C-6BA5DFED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70740-7D24-7F47-B20C-8DEB2497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26DEE-0F2B-A744-8C87-B9DC01C1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5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C026-180D-C44C-AC27-427C5E28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9E9F9-BAB5-EF43-BF6C-9694BEC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E48EE-0584-844F-AD73-B7D836F6A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8668-9EE6-1945-9A87-A3BF11C3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25578-2BD8-F041-A8F1-5A978B52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6B1A3-1EF3-3741-A20C-DE15B74A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3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25F6-F06E-D647-A76E-4BF663C7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A200E-80EC-E948-9A88-B42E791C1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CFA10-184F-3244-AEB8-431BEABEB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428E8-7983-DA4B-A1AC-D1539A11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96D51-9E27-DD4D-AC3E-F6A9D656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42599-2078-5444-896B-EC6C2385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8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8222F-B2F4-684C-834A-4E4F097E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05EFF-0B85-7842-A18E-C5B53D451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02FBD-DD96-774A-B1B5-91EF83208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9E07-3259-4548-AF7E-F862616D1D67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1AB7B-DABB-434D-85AA-FA36CAB37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7509E-FBEC-4B43-8E12-1FAE0925C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DE84D-8277-5E4B-9558-5F50A0A80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0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plondon.ac.uk/file/20716/download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4EF88BEC-2ABD-4B43-B2EE-002C47B95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79068"/>
              </p:ext>
            </p:extLst>
          </p:nvPr>
        </p:nvGraphicFramePr>
        <p:xfrm>
          <a:off x="528637" y="216858"/>
          <a:ext cx="10844213" cy="6426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696">
                  <a:extLst>
                    <a:ext uri="{9D8B030D-6E8A-4147-A177-3AD203B41FA5}">
                      <a16:colId xmlns:a16="http://schemas.microsoft.com/office/drawing/2014/main" val="1718796488"/>
                    </a:ext>
                  </a:extLst>
                </a:gridCol>
                <a:gridCol w="1570132">
                  <a:extLst>
                    <a:ext uri="{9D8B030D-6E8A-4147-A177-3AD203B41FA5}">
                      <a16:colId xmlns:a16="http://schemas.microsoft.com/office/drawing/2014/main" val="2790078864"/>
                    </a:ext>
                  </a:extLst>
                </a:gridCol>
                <a:gridCol w="1359322">
                  <a:extLst>
                    <a:ext uri="{9D8B030D-6E8A-4147-A177-3AD203B41FA5}">
                      <a16:colId xmlns:a16="http://schemas.microsoft.com/office/drawing/2014/main" val="2700937626"/>
                    </a:ext>
                  </a:extLst>
                </a:gridCol>
                <a:gridCol w="2160058">
                  <a:extLst>
                    <a:ext uri="{9D8B030D-6E8A-4147-A177-3AD203B41FA5}">
                      <a16:colId xmlns:a16="http://schemas.microsoft.com/office/drawing/2014/main" val="2657038478"/>
                    </a:ext>
                  </a:extLst>
                </a:gridCol>
                <a:gridCol w="2224317">
                  <a:extLst>
                    <a:ext uri="{9D8B030D-6E8A-4147-A177-3AD203B41FA5}">
                      <a16:colId xmlns:a16="http://schemas.microsoft.com/office/drawing/2014/main" val="1241027124"/>
                    </a:ext>
                  </a:extLst>
                </a:gridCol>
                <a:gridCol w="2973688">
                  <a:extLst>
                    <a:ext uri="{9D8B030D-6E8A-4147-A177-3AD203B41FA5}">
                      <a16:colId xmlns:a16="http://schemas.microsoft.com/office/drawing/2014/main" val="1790613140"/>
                    </a:ext>
                  </a:extLst>
                </a:gridCol>
              </a:tblGrid>
              <a:tr h="63807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Vital signs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Vital signs: NEWS-2</a:t>
                      </a:r>
                    </a:p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‘Physiology first’</a:t>
                      </a: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2000" marR="72000" marT="36000" marB="360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1-4</a:t>
                      </a:r>
                    </a:p>
                  </a:txBody>
                  <a:tcPr marL="72000" marR="72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5-6 </a:t>
                      </a:r>
                    </a:p>
                  </a:txBody>
                  <a:tcPr marL="72000" marR="72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≥7</a:t>
                      </a:r>
                    </a:p>
                  </a:txBody>
                  <a:tcPr marL="72000" marR="72000" marT="36000" marB="3600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05924"/>
                  </a:ext>
                </a:extLst>
              </a:tr>
              <a:tr h="605121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 assessment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History, examination, </a:t>
                      </a:r>
                      <a:r>
                        <a:rPr lang="en-GB" sz="1200" b="1" i="0" u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 results</a:t>
                      </a:r>
                      <a:endParaRPr lang="en-GB" sz="1200" b="1" i="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clinical or carer concern, continuing deterioration</a:t>
                      </a:r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surgically remediable sepsis</a:t>
                      </a:r>
                      <a:r>
                        <a:rPr lang="en-GB" sz="14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neutropaenia, or blood gas / lab evidence of organ dysfunction, including elevated serum lactate, upgrade actions at least to next NEWS-2 level </a:t>
                      </a:r>
                      <a:r>
                        <a:rPr lang="en-GB" sz="1400" b="1" i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GB" sz="14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66345"/>
                  </a:ext>
                </a:extLst>
              </a:tr>
              <a:tr h="479824">
                <a:tc vMerge="1">
                  <a:txBody>
                    <a:bodyPr/>
                    <a:lstStyle/>
                    <a:p>
                      <a:endParaRPr lang="en-GB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Comorbid disease, frailty, patient preferences?</a:t>
                      </a:r>
                    </a:p>
                  </a:txBody>
                  <a:tcPr marL="72000" marR="72000" marT="36000" marB="3600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Consider influence of comorbid disease, frailty and ethnicity on NEWS-2, and patient preferences for treatment intensity, limits, end-of-life care</a:t>
                      </a: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858578"/>
                  </a:ext>
                </a:extLst>
              </a:tr>
              <a:tr h="1081181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 (generic) actions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 and escalation plan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observations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Registered nurse review &lt;1 h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 4-6 hrly if stable.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Escalate if no improvement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 hourly.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 &lt;1 hr by clinician competent in acute illness assessment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Escalate if no improvement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 every 30 mins.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 &lt;30 min by clinician competent in acute illness assessment.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Senior doctor review &lt;1 hr if no improvement: refer to Outreach or ICU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2022297412"/>
                  </a:ext>
                </a:extLst>
              </a:tr>
              <a:tr h="680276">
                <a:tc vMerge="1"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 treatment of precipitating condition</a:t>
                      </a:r>
                      <a:endParaRPr lang="en-GB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care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&lt;6 hr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 hr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 hr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080694571"/>
                  </a:ext>
                </a:extLst>
              </a:tr>
              <a:tr h="5348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Likelihood of infection &amp; specific actions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Unlikely</a:t>
                      </a:r>
                      <a:endParaRPr lang="en-GB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care</a:t>
                      </a:r>
                    </a:p>
                  </a:txBody>
                  <a:tcPr marL="72000" marR="72000" marT="36000" marB="36000" anchor="ctr"/>
                </a:tc>
                <a:tc gridSpan="3">
                  <a:txBody>
                    <a:bodyPr/>
                    <a:lstStyle/>
                    <a:p>
                      <a:r>
                        <a:rPr lang="en-GB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Review daily and reconsider infection if diagnosis remains uncertain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93171"/>
                  </a:ext>
                </a:extLst>
              </a:tr>
              <a:tr h="729127">
                <a:tc vMerge="1"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</a:t>
                      </a:r>
                      <a:endParaRPr lang="en-GB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 at least daily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6 h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 identification &amp; control plan documented. </a:t>
                      </a:r>
                    </a:p>
                  </a:txBody>
                  <a:tcPr marL="72000" marR="72000" marT="36000" marB="36000"/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3 h:</a:t>
                      </a: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Microbiology tests</a:t>
                      </a: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Antimicrobials: administer or revise</a:t>
                      </a: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 identification &amp; control plan 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documented.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6h</a:t>
                      </a:r>
                    </a:p>
                    <a:p>
                      <a:pPr marL="133350" indent="-13335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Source control initiated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 – 72 h</a:t>
                      </a: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 antimicrobials with ID/micro/senior clinician</a:t>
                      </a:r>
                    </a:p>
                  </a:txBody>
                  <a:tcPr marL="72000" marR="72000" marT="36000" marB="36000"/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1 h:</a:t>
                      </a: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Microbiology tests  </a:t>
                      </a: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Antimicrobials: administer or revise (broad-spectrum if causative organism uncertain).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3 h</a:t>
                      </a: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 identification</a:t>
                      </a:r>
                    </a:p>
                    <a:p>
                      <a:pPr marL="0" indent="0">
                        <a:buFontTx/>
                        <a:buNone/>
                        <a:tabLst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3-6 h</a:t>
                      </a: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Source control initiated according to clinical urgency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 – 72 h: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Review antimicrobials with ID/micro/senior clinician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302652355"/>
                  </a:ext>
                </a:extLst>
              </a:tr>
              <a:tr h="1482086">
                <a:tc vMerge="1"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 or definite</a:t>
                      </a:r>
                      <a:endParaRPr lang="en-GB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</a:t>
                      </a:r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Diagnostic tests &amp; ℞ plan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6 h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Microbiology tests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Antimicrobials: administer or revise 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 identification &amp; control plan. 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D/w ID/micro if uncertain, &amp; review</a:t>
                      </a:r>
                    </a:p>
                  </a:txBody>
                  <a:tcPr marL="72000" marR="72000" marT="36000" marB="36000"/>
                </a:tc>
                <a:tc vMerge="1">
                  <a:txBody>
                    <a:bodyPr/>
                    <a:lstStyle/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129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2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ED29CD-2022-45A7-8F35-8A8EBF563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53623"/>
              </p:ext>
            </p:extLst>
          </p:nvPr>
        </p:nvGraphicFramePr>
        <p:xfrm>
          <a:off x="126734" y="604789"/>
          <a:ext cx="11881982" cy="6253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740">
                  <a:extLst>
                    <a:ext uri="{9D8B030D-6E8A-4147-A177-3AD203B41FA5}">
                      <a16:colId xmlns:a16="http://schemas.microsoft.com/office/drawing/2014/main" val="133069015"/>
                    </a:ext>
                  </a:extLst>
                </a:gridCol>
                <a:gridCol w="1277520">
                  <a:extLst>
                    <a:ext uri="{9D8B030D-6E8A-4147-A177-3AD203B41FA5}">
                      <a16:colId xmlns:a16="http://schemas.microsoft.com/office/drawing/2014/main" val="272152584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295514074"/>
                    </a:ext>
                  </a:extLst>
                </a:gridCol>
                <a:gridCol w="2054192">
                  <a:extLst>
                    <a:ext uri="{9D8B030D-6E8A-4147-A177-3AD203B41FA5}">
                      <a16:colId xmlns:a16="http://schemas.microsoft.com/office/drawing/2014/main" val="3719405821"/>
                    </a:ext>
                  </a:extLst>
                </a:gridCol>
                <a:gridCol w="2695229">
                  <a:extLst>
                    <a:ext uri="{9D8B030D-6E8A-4147-A177-3AD203B41FA5}">
                      <a16:colId xmlns:a16="http://schemas.microsoft.com/office/drawing/2014/main" val="636646621"/>
                    </a:ext>
                  </a:extLst>
                </a:gridCol>
                <a:gridCol w="3451570">
                  <a:extLst>
                    <a:ext uri="{9D8B030D-6E8A-4147-A177-3AD203B41FA5}">
                      <a16:colId xmlns:a16="http://schemas.microsoft.com/office/drawing/2014/main" val="1379771058"/>
                    </a:ext>
                  </a:extLst>
                </a:gridCol>
              </a:tblGrid>
              <a:tr h="5181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National PEWS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1-4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5-8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≥9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16884"/>
                  </a:ext>
                </a:extLst>
              </a:tr>
              <a:tr h="302034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Assessment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defTabSz="584200">
                        <a:spcBef>
                          <a:spcPts val="600"/>
                        </a:spcBef>
                        <a:buClr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buClr>
                        <a:buSzPct val="100000"/>
                        <a:buFont typeface="Arial" panose="020B0604020202020204" pitchFamily="34" charset="0"/>
                        <a:buNone/>
                        <a:defRPr sz="10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Avenir Heavy"/>
                          <a:sym typeface="Avenir Heavy"/>
                        </a:rPr>
                        <a:t>A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Avenir Heavy"/>
                          <a:sym typeface="Avenir Heavy"/>
                        </a:rPr>
                        <a:t>ssess Airway, Breathing, Circulation, Disability - correct urgent problems as identified • Other Rx as indicated (e.g. analgesia, correct hypoglycaemia)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26583"/>
                  </a:ext>
                </a:extLst>
              </a:tr>
              <a:tr h="89100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 defTabSz="584200">
                        <a:lnSpc>
                          <a:spcPts val="2040"/>
                        </a:lnSpc>
                        <a:buClr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buClr>
                        <a:buSzPct val="100000"/>
                        <a:buNone/>
                        <a:defRPr sz="10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Calibri" panose="020F0502020204030204" pitchFamily="34" charset="0"/>
                          <a:sym typeface="Avenir Heavy"/>
                        </a:rPr>
                        <a:t>Inform senior clinical decision maker^  if concerned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584200">
                        <a:lnSpc>
                          <a:spcPts val="2040"/>
                        </a:lnSpc>
                        <a:buClr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buClr>
                        <a:buSzPct val="100000"/>
                        <a:buNone/>
                        <a:defRPr sz="10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Calibri" panose="020F0502020204030204" pitchFamily="34" charset="0"/>
                          <a:sym typeface="Avenir Heavy"/>
                        </a:rPr>
                        <a:t>Arrange Senior clinical review (ST4+)^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584200">
                        <a:spcBef>
                          <a:spcPts val="600"/>
                        </a:spcBef>
                        <a:buClr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buClr>
                        <a:buSzPct val="100000"/>
                        <a:defRPr sz="10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Calibri" panose="020F0502020204030204" pitchFamily="34" charset="0"/>
                          <a:sym typeface="Avenir Heavy"/>
                        </a:rPr>
                        <a:t>Appears unwell to health professional /High PEWS:</a:t>
                      </a:r>
                    </a:p>
                    <a:p>
                      <a:pPr marL="95250" indent="-95250" algn="l" defTabSz="584200">
                        <a:spcBef>
                          <a:spcPts val="6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sz="10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Calibri" panose="020F0502020204030204" pitchFamily="34" charset="0"/>
                          <a:sym typeface="Avenir Heavy"/>
                        </a:rPr>
                        <a:t>If septic shock suspected,</a:t>
                      </a:r>
                      <a:r>
                        <a:rPr lang="en-GB" sz="1200" b="0" baseline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Calibri" panose="020F0502020204030204" pitchFamily="34" charset="0"/>
                          <a:sym typeface="Avenir Heavy"/>
                        </a:rPr>
                        <a:t> resuscitate and administer antimicrobials following microbial tests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Calibri" panose="020F0502020204030204" pitchFamily="34" charset="0"/>
                          <a:sym typeface="Avenir Heavy"/>
                        </a:rPr>
                        <a:t> </a:t>
                      </a:r>
                    </a:p>
                    <a:p>
                      <a:pPr marL="95250" indent="-95250" algn="l" defTabSz="584200">
                        <a:spcBef>
                          <a:spcPts val="6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sz="10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Calibri" panose="020F0502020204030204" pitchFamily="34" charset="0"/>
                          <a:sym typeface="Avenir Heavy"/>
                        </a:rPr>
                        <a:t>Arrange Senior clinical review (ST4+)^ , ± ICU/HDU referral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74180"/>
                  </a:ext>
                </a:extLst>
              </a:tr>
              <a:tr h="1208070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Initial monitoring, escalation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Standard observations</a:t>
                      </a:r>
                    </a:p>
                    <a:p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Avenir Heavy"/>
                          <a:sym typeface="Avenir Heavy"/>
                        </a:rPr>
                        <a:t>Laboratory / imaging tests as indicated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Registered nurse review &lt;1 h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>
                          <a:latin typeface="+mn-lt"/>
                          <a:cs typeface="Calibri" panose="020F0502020204030204" pitchFamily="34" charset="0"/>
                        </a:rPr>
                        <a:t>Obs</a:t>
                      </a: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 4-6 </a:t>
                      </a:r>
                      <a:r>
                        <a:rPr lang="en-GB" sz="1200" dirty="0" err="1">
                          <a:latin typeface="+mn-lt"/>
                          <a:cs typeface="Calibri" panose="020F0502020204030204" pitchFamily="34" charset="0"/>
                        </a:rPr>
                        <a:t>hrly</a:t>
                      </a: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 if stable.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Escalate if no improvement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Avenir Heavy"/>
                          <a:sym typeface="Avenir Heavy"/>
                        </a:rPr>
                        <a:t>Laboratory / imaging tests as indicated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>
                          <a:latin typeface="+mn-lt"/>
                          <a:cs typeface="Calibri" panose="020F0502020204030204" pitchFamily="34" charset="0"/>
                        </a:rPr>
                        <a:t>Obs</a:t>
                      </a: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 hourly.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Review &lt;30 min by clinician competent in acute illness assessment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Escalate if no improvement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Avenir Heavy"/>
                          <a:sym typeface="Avenir Heavy"/>
                        </a:rPr>
                        <a:t>Laboratory / imaging tests as indicated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>
                          <a:latin typeface="+mn-lt"/>
                          <a:cs typeface="Calibri" panose="020F0502020204030204" pitchFamily="34" charset="0"/>
                        </a:rPr>
                        <a:t>Obs</a:t>
                      </a: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 every 30 mins.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Review &lt;15 min by clinician competent in acute illness assessment.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Senior doctor review &lt;1 hr if no improvement: refer to ICU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Avenir Heavy"/>
                          <a:sym typeface="Avenir Heavy"/>
                        </a:rPr>
                        <a:t>Laboratory / imaging tests as indicated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834382756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Timeframe for definitive decision regarding further treatment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&lt; 4 hrs</a:t>
                      </a: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&lt;3 hrs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&lt;1 hr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259763928"/>
                  </a:ext>
                </a:extLst>
              </a:tr>
              <a:tr h="371762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Unlikely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Treat other underlying causes.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</a:rPr>
                        <a:t>Consider whether antibiotics should be used empirically or not from clinical perspective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67302"/>
                  </a:ext>
                </a:extLst>
              </a:tr>
              <a:tr h="193018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GB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Possible/Definite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Calibri" panose="020F0502020204030204" pitchFamily="34" charset="0"/>
                        </a:rPr>
                        <a:t>Within 4  h</a:t>
                      </a:r>
                    </a:p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Re-assess patient and test results OR earlier if PEWS worsens ≥2 points OR clinical concern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Source identification/control 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Microbiology tests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Antimicrobials: prescribe or revise 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D/w ID/micro if uncertain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If parent still concerned, discuss with senior 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n-lt"/>
                          <a:ea typeface="Avenir Heavy"/>
                          <a:cs typeface="Calibri" panose="020F0502020204030204" pitchFamily="34" charset="0"/>
                          <a:sym typeface="Avenir Heavy"/>
                        </a:rPr>
                        <a:t>clinical decision maker^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200" b="1" dirty="0">
                          <a:latin typeface="+mn-lt"/>
                          <a:cs typeface="Calibri" panose="020F0502020204030204" pitchFamily="34" charset="0"/>
                        </a:rPr>
                        <a:t>Within 3 h</a:t>
                      </a:r>
                    </a:p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Re-assess patient and test results OR earlier if PEWS worsens ≥2 points OR  clinical concern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Source identification/control 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Microbiology tests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Antimicrobials: prescribe or revise 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D/w ID/micro if uncertain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200" b="1" dirty="0">
                          <a:latin typeface="+mn-lt"/>
                          <a:cs typeface="Calibri" panose="020F0502020204030204" pitchFamily="34" charset="0"/>
                        </a:rPr>
                        <a:t>Within 48 h</a:t>
                      </a: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Review antimicrobials with ID/micro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200" b="1" dirty="0">
                          <a:latin typeface="+mn-lt"/>
                          <a:cs typeface="Calibri" panose="020F0502020204030204" pitchFamily="34" charset="0"/>
                        </a:rPr>
                        <a:t>Within 1 h: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Re-assess patient and test results OR earlier if PEWS worsens ≥2 points OR  clinical concern</a:t>
                      </a: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Microbiology tests  </a:t>
                      </a: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Antimicrobials: prescribe or revise (broad-spectrum if causative organism uncertain).</a:t>
                      </a:r>
                      <a:endParaRPr lang="en-GB" sz="1200" b="1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133350" indent="-1333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Source identification/control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200" b="1" dirty="0">
                          <a:latin typeface="+mn-lt"/>
                          <a:cs typeface="Calibri" panose="020F0502020204030204" pitchFamily="34" charset="0"/>
                        </a:rPr>
                        <a:t>Within 24 h: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Review antimicrobials with ID/micro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4127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CA727A-C199-470E-B8AB-DFE13FB8695F}"/>
              </a:ext>
            </a:extLst>
          </p:cNvPr>
          <p:cNvSpPr txBox="1"/>
          <p:nvPr/>
        </p:nvSpPr>
        <p:spPr>
          <a:xfrm rot="16200000">
            <a:off x="185053" y="596667"/>
            <a:ext cx="609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Vital signs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FA752-A18A-4726-B3FC-6656214DAEC8}"/>
              </a:ext>
            </a:extLst>
          </p:cNvPr>
          <p:cNvSpPr txBox="1"/>
          <p:nvPr/>
        </p:nvSpPr>
        <p:spPr>
          <a:xfrm rot="16200000">
            <a:off x="-176510" y="1611385"/>
            <a:ext cx="129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Initial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B3EAC-964C-449B-920C-E6AD97F2120E}"/>
              </a:ext>
            </a:extLst>
          </p:cNvPr>
          <p:cNvSpPr txBox="1"/>
          <p:nvPr/>
        </p:nvSpPr>
        <p:spPr>
          <a:xfrm rot="16200000">
            <a:off x="-505828" y="3396340"/>
            <a:ext cx="1991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Initial (generic) 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EEDB8-4D59-4D7B-AA5E-726C8C520043}"/>
              </a:ext>
            </a:extLst>
          </p:cNvPr>
          <p:cNvSpPr txBox="1"/>
          <p:nvPr/>
        </p:nvSpPr>
        <p:spPr>
          <a:xfrm rot="16200000">
            <a:off x="-499615" y="5377192"/>
            <a:ext cx="199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Likelihood of infection &amp; specific actions</a:t>
            </a: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2512AAC6-DDBD-4DB3-851B-0420C4C31855}"/>
              </a:ext>
            </a:extLst>
          </p:cNvPr>
          <p:cNvSpPr/>
          <p:nvPr/>
        </p:nvSpPr>
        <p:spPr>
          <a:xfrm rot="5400000">
            <a:off x="8569810" y="-1725264"/>
            <a:ext cx="1662748" cy="5418083"/>
          </a:xfrm>
          <a:prstGeom prst="uturnArrow">
            <a:avLst>
              <a:gd name="adj1" fmla="val 4060"/>
              <a:gd name="adj2" fmla="val 5880"/>
              <a:gd name="adj3" fmla="val 14542"/>
              <a:gd name="adj4" fmla="val 5712"/>
              <a:gd name="adj5" fmla="val 9957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7ACB8A-3A35-49E1-8848-E36ECE1E58DC}"/>
              </a:ext>
            </a:extLst>
          </p:cNvPr>
          <p:cNvSpPr/>
          <p:nvPr/>
        </p:nvSpPr>
        <p:spPr>
          <a:xfrm>
            <a:off x="1982340" y="-23183"/>
            <a:ext cx="4418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Child appears unwell to health  professional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AE63E3-99DD-4941-A633-4E299BEBFE20}"/>
              </a:ext>
            </a:extLst>
          </p:cNvPr>
          <p:cNvSpPr txBox="1"/>
          <p:nvPr/>
        </p:nvSpPr>
        <p:spPr>
          <a:xfrm>
            <a:off x="6238140" y="-32263"/>
            <a:ext cx="54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BC065-3188-44BA-8AC7-243ACB33DB27}"/>
              </a:ext>
            </a:extLst>
          </p:cNvPr>
          <p:cNvSpPr txBox="1"/>
          <p:nvPr/>
        </p:nvSpPr>
        <p:spPr>
          <a:xfrm>
            <a:off x="6248530" y="179181"/>
            <a:ext cx="52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NO</a:t>
            </a:r>
          </a:p>
        </p:txBody>
      </p:sp>
      <p:sp>
        <p:nvSpPr>
          <p:cNvPr id="3" name="Right Brace 2"/>
          <p:cNvSpPr/>
          <p:nvPr/>
        </p:nvSpPr>
        <p:spPr>
          <a:xfrm rot="16200000">
            <a:off x="7107793" y="-4322911"/>
            <a:ext cx="121460" cy="9680385"/>
          </a:xfrm>
          <a:custGeom>
            <a:avLst/>
            <a:gdLst>
              <a:gd name="connsiteX0" fmla="*/ 0 w 150034"/>
              <a:gd name="connsiteY0" fmla="*/ 0 h 9680385"/>
              <a:gd name="connsiteX1" fmla="*/ 75017 w 150034"/>
              <a:gd name="connsiteY1" fmla="*/ 12502 h 9680385"/>
              <a:gd name="connsiteX2" fmla="*/ 75017 w 150034"/>
              <a:gd name="connsiteY2" fmla="*/ 4827690 h 9680385"/>
              <a:gd name="connsiteX3" fmla="*/ 150034 w 150034"/>
              <a:gd name="connsiteY3" fmla="*/ 4840192 h 9680385"/>
              <a:gd name="connsiteX4" fmla="*/ 75017 w 150034"/>
              <a:gd name="connsiteY4" fmla="*/ 4852694 h 9680385"/>
              <a:gd name="connsiteX5" fmla="*/ 75017 w 150034"/>
              <a:gd name="connsiteY5" fmla="*/ 9667883 h 9680385"/>
              <a:gd name="connsiteX6" fmla="*/ 0 w 150034"/>
              <a:gd name="connsiteY6" fmla="*/ 9680385 h 9680385"/>
              <a:gd name="connsiteX7" fmla="*/ 0 w 150034"/>
              <a:gd name="connsiteY7" fmla="*/ 0 h 9680385"/>
              <a:gd name="connsiteX0" fmla="*/ 0 w 150034"/>
              <a:gd name="connsiteY0" fmla="*/ 0 h 9680385"/>
              <a:gd name="connsiteX1" fmla="*/ 75017 w 150034"/>
              <a:gd name="connsiteY1" fmla="*/ 12502 h 9680385"/>
              <a:gd name="connsiteX2" fmla="*/ 75017 w 150034"/>
              <a:gd name="connsiteY2" fmla="*/ 4827690 h 9680385"/>
              <a:gd name="connsiteX3" fmla="*/ 150034 w 150034"/>
              <a:gd name="connsiteY3" fmla="*/ 4840192 h 9680385"/>
              <a:gd name="connsiteX4" fmla="*/ 75017 w 150034"/>
              <a:gd name="connsiteY4" fmla="*/ 4852694 h 9680385"/>
              <a:gd name="connsiteX5" fmla="*/ 75017 w 150034"/>
              <a:gd name="connsiteY5" fmla="*/ 9667883 h 9680385"/>
              <a:gd name="connsiteX6" fmla="*/ 0 w 150034"/>
              <a:gd name="connsiteY6" fmla="*/ 9680385 h 9680385"/>
              <a:gd name="connsiteX0" fmla="*/ 0 w 150034"/>
              <a:gd name="connsiteY0" fmla="*/ 0 h 9680385"/>
              <a:gd name="connsiteX1" fmla="*/ 75017 w 150034"/>
              <a:gd name="connsiteY1" fmla="*/ 12502 h 9680385"/>
              <a:gd name="connsiteX2" fmla="*/ 75017 w 150034"/>
              <a:gd name="connsiteY2" fmla="*/ 4827690 h 9680385"/>
              <a:gd name="connsiteX3" fmla="*/ 150034 w 150034"/>
              <a:gd name="connsiteY3" fmla="*/ 4840192 h 9680385"/>
              <a:gd name="connsiteX4" fmla="*/ 75017 w 150034"/>
              <a:gd name="connsiteY4" fmla="*/ 4852694 h 9680385"/>
              <a:gd name="connsiteX5" fmla="*/ 75017 w 150034"/>
              <a:gd name="connsiteY5" fmla="*/ 9667883 h 9680385"/>
              <a:gd name="connsiteX6" fmla="*/ 0 w 150034"/>
              <a:gd name="connsiteY6" fmla="*/ 9680385 h 9680385"/>
              <a:gd name="connsiteX7" fmla="*/ 0 w 150034"/>
              <a:gd name="connsiteY7" fmla="*/ 0 h 9680385"/>
              <a:gd name="connsiteX0" fmla="*/ 0 w 150034"/>
              <a:gd name="connsiteY0" fmla="*/ 0 h 9680385"/>
              <a:gd name="connsiteX1" fmla="*/ 75017 w 150034"/>
              <a:gd name="connsiteY1" fmla="*/ 12502 h 9680385"/>
              <a:gd name="connsiteX2" fmla="*/ 75017 w 150034"/>
              <a:gd name="connsiteY2" fmla="*/ 3587058 h 9680385"/>
              <a:gd name="connsiteX3" fmla="*/ 150034 w 150034"/>
              <a:gd name="connsiteY3" fmla="*/ 4840192 h 9680385"/>
              <a:gd name="connsiteX4" fmla="*/ 75017 w 150034"/>
              <a:gd name="connsiteY4" fmla="*/ 4852694 h 9680385"/>
              <a:gd name="connsiteX5" fmla="*/ 75017 w 150034"/>
              <a:gd name="connsiteY5" fmla="*/ 9667883 h 9680385"/>
              <a:gd name="connsiteX6" fmla="*/ 0 w 150034"/>
              <a:gd name="connsiteY6" fmla="*/ 9680385 h 9680385"/>
              <a:gd name="connsiteX0" fmla="*/ 0 w 150034"/>
              <a:gd name="connsiteY0" fmla="*/ 0 h 9680385"/>
              <a:gd name="connsiteX1" fmla="*/ 75017 w 150034"/>
              <a:gd name="connsiteY1" fmla="*/ 12502 h 9680385"/>
              <a:gd name="connsiteX2" fmla="*/ 75017 w 150034"/>
              <a:gd name="connsiteY2" fmla="*/ 4827690 h 9680385"/>
              <a:gd name="connsiteX3" fmla="*/ 150034 w 150034"/>
              <a:gd name="connsiteY3" fmla="*/ 4840192 h 9680385"/>
              <a:gd name="connsiteX4" fmla="*/ 75017 w 150034"/>
              <a:gd name="connsiteY4" fmla="*/ 4852694 h 9680385"/>
              <a:gd name="connsiteX5" fmla="*/ 75017 w 150034"/>
              <a:gd name="connsiteY5" fmla="*/ 9667883 h 9680385"/>
              <a:gd name="connsiteX6" fmla="*/ 0 w 150034"/>
              <a:gd name="connsiteY6" fmla="*/ 9680385 h 9680385"/>
              <a:gd name="connsiteX7" fmla="*/ 0 w 150034"/>
              <a:gd name="connsiteY7" fmla="*/ 0 h 9680385"/>
              <a:gd name="connsiteX0" fmla="*/ 0 w 150034"/>
              <a:gd name="connsiteY0" fmla="*/ 0 h 9680385"/>
              <a:gd name="connsiteX1" fmla="*/ 75017 w 150034"/>
              <a:gd name="connsiteY1" fmla="*/ 12502 h 9680385"/>
              <a:gd name="connsiteX2" fmla="*/ 75017 w 150034"/>
              <a:gd name="connsiteY2" fmla="*/ 3587058 h 9680385"/>
              <a:gd name="connsiteX3" fmla="*/ 123840 w 150034"/>
              <a:gd name="connsiteY3" fmla="*/ 3830542 h 9680385"/>
              <a:gd name="connsiteX4" fmla="*/ 75017 w 150034"/>
              <a:gd name="connsiteY4" fmla="*/ 4852694 h 9680385"/>
              <a:gd name="connsiteX5" fmla="*/ 75017 w 150034"/>
              <a:gd name="connsiteY5" fmla="*/ 9667883 h 9680385"/>
              <a:gd name="connsiteX6" fmla="*/ 0 w 150034"/>
              <a:gd name="connsiteY6" fmla="*/ 9680385 h 9680385"/>
              <a:gd name="connsiteX0" fmla="*/ 0 w 150034"/>
              <a:gd name="connsiteY0" fmla="*/ 0 h 9680385"/>
              <a:gd name="connsiteX1" fmla="*/ 75017 w 150034"/>
              <a:gd name="connsiteY1" fmla="*/ 12502 h 9680385"/>
              <a:gd name="connsiteX2" fmla="*/ 75017 w 150034"/>
              <a:gd name="connsiteY2" fmla="*/ 4827690 h 9680385"/>
              <a:gd name="connsiteX3" fmla="*/ 150034 w 150034"/>
              <a:gd name="connsiteY3" fmla="*/ 4840192 h 9680385"/>
              <a:gd name="connsiteX4" fmla="*/ 75017 w 150034"/>
              <a:gd name="connsiteY4" fmla="*/ 4852694 h 9680385"/>
              <a:gd name="connsiteX5" fmla="*/ 75017 w 150034"/>
              <a:gd name="connsiteY5" fmla="*/ 9667883 h 9680385"/>
              <a:gd name="connsiteX6" fmla="*/ 0 w 150034"/>
              <a:gd name="connsiteY6" fmla="*/ 9680385 h 9680385"/>
              <a:gd name="connsiteX7" fmla="*/ 0 w 150034"/>
              <a:gd name="connsiteY7" fmla="*/ 0 h 9680385"/>
              <a:gd name="connsiteX0" fmla="*/ 0 w 150034"/>
              <a:gd name="connsiteY0" fmla="*/ 0 h 9680385"/>
              <a:gd name="connsiteX1" fmla="*/ 75017 w 150034"/>
              <a:gd name="connsiteY1" fmla="*/ 12502 h 9680385"/>
              <a:gd name="connsiteX2" fmla="*/ 75017 w 150034"/>
              <a:gd name="connsiteY2" fmla="*/ 3587058 h 9680385"/>
              <a:gd name="connsiteX3" fmla="*/ 123840 w 150034"/>
              <a:gd name="connsiteY3" fmla="*/ 3830542 h 9680385"/>
              <a:gd name="connsiteX4" fmla="*/ 70254 w 150034"/>
              <a:gd name="connsiteY4" fmla="*/ 3631113 h 9680385"/>
              <a:gd name="connsiteX5" fmla="*/ 75017 w 150034"/>
              <a:gd name="connsiteY5" fmla="*/ 9667883 h 9680385"/>
              <a:gd name="connsiteX6" fmla="*/ 0 w 150034"/>
              <a:gd name="connsiteY6" fmla="*/ 9680385 h 9680385"/>
              <a:gd name="connsiteX0" fmla="*/ 0 w 269096"/>
              <a:gd name="connsiteY0" fmla="*/ 0 h 9680385"/>
              <a:gd name="connsiteX1" fmla="*/ 75017 w 269096"/>
              <a:gd name="connsiteY1" fmla="*/ 12502 h 9680385"/>
              <a:gd name="connsiteX2" fmla="*/ 75017 w 269096"/>
              <a:gd name="connsiteY2" fmla="*/ 4827690 h 9680385"/>
              <a:gd name="connsiteX3" fmla="*/ 269096 w 269096"/>
              <a:gd name="connsiteY3" fmla="*/ 4721133 h 9680385"/>
              <a:gd name="connsiteX4" fmla="*/ 75017 w 269096"/>
              <a:gd name="connsiteY4" fmla="*/ 4852694 h 9680385"/>
              <a:gd name="connsiteX5" fmla="*/ 75017 w 269096"/>
              <a:gd name="connsiteY5" fmla="*/ 9667883 h 9680385"/>
              <a:gd name="connsiteX6" fmla="*/ 0 w 269096"/>
              <a:gd name="connsiteY6" fmla="*/ 9680385 h 9680385"/>
              <a:gd name="connsiteX7" fmla="*/ 0 w 269096"/>
              <a:gd name="connsiteY7" fmla="*/ 0 h 9680385"/>
              <a:gd name="connsiteX0" fmla="*/ 0 w 269096"/>
              <a:gd name="connsiteY0" fmla="*/ 0 h 9680385"/>
              <a:gd name="connsiteX1" fmla="*/ 75017 w 269096"/>
              <a:gd name="connsiteY1" fmla="*/ 12502 h 9680385"/>
              <a:gd name="connsiteX2" fmla="*/ 75017 w 269096"/>
              <a:gd name="connsiteY2" fmla="*/ 3587058 h 9680385"/>
              <a:gd name="connsiteX3" fmla="*/ 123840 w 269096"/>
              <a:gd name="connsiteY3" fmla="*/ 3830542 h 9680385"/>
              <a:gd name="connsiteX4" fmla="*/ 70254 w 269096"/>
              <a:gd name="connsiteY4" fmla="*/ 3631113 h 9680385"/>
              <a:gd name="connsiteX5" fmla="*/ 75017 w 269096"/>
              <a:gd name="connsiteY5" fmla="*/ 9667883 h 9680385"/>
              <a:gd name="connsiteX6" fmla="*/ 0 w 269096"/>
              <a:gd name="connsiteY6" fmla="*/ 9680385 h 9680385"/>
              <a:gd name="connsiteX0" fmla="*/ 0 w 269096"/>
              <a:gd name="connsiteY0" fmla="*/ 0 h 9680385"/>
              <a:gd name="connsiteX1" fmla="*/ 75017 w 269096"/>
              <a:gd name="connsiteY1" fmla="*/ 12502 h 9680385"/>
              <a:gd name="connsiteX2" fmla="*/ 75017 w 269096"/>
              <a:gd name="connsiteY2" fmla="*/ 4827690 h 9680385"/>
              <a:gd name="connsiteX3" fmla="*/ 269096 w 269096"/>
              <a:gd name="connsiteY3" fmla="*/ 4721133 h 9680385"/>
              <a:gd name="connsiteX4" fmla="*/ 75017 w 269096"/>
              <a:gd name="connsiteY4" fmla="*/ 4852694 h 9680385"/>
              <a:gd name="connsiteX5" fmla="*/ 75017 w 269096"/>
              <a:gd name="connsiteY5" fmla="*/ 9667883 h 9680385"/>
              <a:gd name="connsiteX6" fmla="*/ 0 w 269096"/>
              <a:gd name="connsiteY6" fmla="*/ 9680385 h 9680385"/>
              <a:gd name="connsiteX7" fmla="*/ 0 w 269096"/>
              <a:gd name="connsiteY7" fmla="*/ 0 h 9680385"/>
              <a:gd name="connsiteX0" fmla="*/ 0 w 269096"/>
              <a:gd name="connsiteY0" fmla="*/ 0 h 9680385"/>
              <a:gd name="connsiteX1" fmla="*/ 75017 w 269096"/>
              <a:gd name="connsiteY1" fmla="*/ 12502 h 9680385"/>
              <a:gd name="connsiteX2" fmla="*/ 75017 w 269096"/>
              <a:gd name="connsiteY2" fmla="*/ 3587058 h 9680385"/>
              <a:gd name="connsiteX3" fmla="*/ 123840 w 269096"/>
              <a:gd name="connsiteY3" fmla="*/ 3604324 h 9680385"/>
              <a:gd name="connsiteX4" fmla="*/ 70254 w 269096"/>
              <a:gd name="connsiteY4" fmla="*/ 3631113 h 9680385"/>
              <a:gd name="connsiteX5" fmla="*/ 75017 w 269096"/>
              <a:gd name="connsiteY5" fmla="*/ 9667883 h 9680385"/>
              <a:gd name="connsiteX6" fmla="*/ 0 w 269096"/>
              <a:gd name="connsiteY6" fmla="*/ 9680385 h 9680385"/>
              <a:gd name="connsiteX0" fmla="*/ 0 w 269096"/>
              <a:gd name="connsiteY0" fmla="*/ 0 h 9680385"/>
              <a:gd name="connsiteX1" fmla="*/ 75017 w 269096"/>
              <a:gd name="connsiteY1" fmla="*/ 12502 h 9680385"/>
              <a:gd name="connsiteX2" fmla="*/ 75017 w 269096"/>
              <a:gd name="connsiteY2" fmla="*/ 4827690 h 9680385"/>
              <a:gd name="connsiteX3" fmla="*/ 269096 w 269096"/>
              <a:gd name="connsiteY3" fmla="*/ 4721133 h 9680385"/>
              <a:gd name="connsiteX4" fmla="*/ 75017 w 269096"/>
              <a:gd name="connsiteY4" fmla="*/ 4852694 h 9680385"/>
              <a:gd name="connsiteX5" fmla="*/ 75017 w 269096"/>
              <a:gd name="connsiteY5" fmla="*/ 9667883 h 9680385"/>
              <a:gd name="connsiteX6" fmla="*/ 0 w 269096"/>
              <a:gd name="connsiteY6" fmla="*/ 9680385 h 9680385"/>
              <a:gd name="connsiteX7" fmla="*/ 0 w 269096"/>
              <a:gd name="connsiteY7" fmla="*/ 0 h 9680385"/>
              <a:gd name="connsiteX0" fmla="*/ 0 w 269096"/>
              <a:gd name="connsiteY0" fmla="*/ 0 h 9680385"/>
              <a:gd name="connsiteX1" fmla="*/ 75017 w 269096"/>
              <a:gd name="connsiteY1" fmla="*/ 12502 h 9680385"/>
              <a:gd name="connsiteX2" fmla="*/ 72636 w 269096"/>
              <a:gd name="connsiteY2" fmla="*/ 3582296 h 9680385"/>
              <a:gd name="connsiteX3" fmla="*/ 123840 w 269096"/>
              <a:gd name="connsiteY3" fmla="*/ 3604324 h 9680385"/>
              <a:gd name="connsiteX4" fmla="*/ 70254 w 269096"/>
              <a:gd name="connsiteY4" fmla="*/ 3631113 h 9680385"/>
              <a:gd name="connsiteX5" fmla="*/ 75017 w 269096"/>
              <a:gd name="connsiteY5" fmla="*/ 9667883 h 9680385"/>
              <a:gd name="connsiteX6" fmla="*/ 0 w 269096"/>
              <a:gd name="connsiteY6" fmla="*/ 9680385 h 9680385"/>
              <a:gd name="connsiteX0" fmla="*/ 0 w 123842"/>
              <a:gd name="connsiteY0" fmla="*/ 0 h 9680385"/>
              <a:gd name="connsiteX1" fmla="*/ 75017 w 123842"/>
              <a:gd name="connsiteY1" fmla="*/ 12502 h 9680385"/>
              <a:gd name="connsiteX2" fmla="*/ 75017 w 123842"/>
              <a:gd name="connsiteY2" fmla="*/ 4827690 h 9680385"/>
              <a:gd name="connsiteX3" fmla="*/ 75017 w 123842"/>
              <a:gd name="connsiteY3" fmla="*/ 4852694 h 9680385"/>
              <a:gd name="connsiteX4" fmla="*/ 75017 w 123842"/>
              <a:gd name="connsiteY4" fmla="*/ 9667883 h 9680385"/>
              <a:gd name="connsiteX5" fmla="*/ 0 w 123842"/>
              <a:gd name="connsiteY5" fmla="*/ 9680385 h 9680385"/>
              <a:gd name="connsiteX6" fmla="*/ 0 w 123842"/>
              <a:gd name="connsiteY6" fmla="*/ 0 h 9680385"/>
              <a:gd name="connsiteX0" fmla="*/ 0 w 123842"/>
              <a:gd name="connsiteY0" fmla="*/ 0 h 9680385"/>
              <a:gd name="connsiteX1" fmla="*/ 75017 w 123842"/>
              <a:gd name="connsiteY1" fmla="*/ 12502 h 9680385"/>
              <a:gd name="connsiteX2" fmla="*/ 72636 w 123842"/>
              <a:gd name="connsiteY2" fmla="*/ 3582296 h 9680385"/>
              <a:gd name="connsiteX3" fmla="*/ 123840 w 123842"/>
              <a:gd name="connsiteY3" fmla="*/ 3604324 h 9680385"/>
              <a:gd name="connsiteX4" fmla="*/ 70254 w 123842"/>
              <a:gd name="connsiteY4" fmla="*/ 3631113 h 9680385"/>
              <a:gd name="connsiteX5" fmla="*/ 75017 w 123842"/>
              <a:gd name="connsiteY5" fmla="*/ 9667883 h 9680385"/>
              <a:gd name="connsiteX6" fmla="*/ 0 w 123842"/>
              <a:gd name="connsiteY6" fmla="*/ 9680385 h 9680385"/>
              <a:gd name="connsiteX0" fmla="*/ 0 w 123842"/>
              <a:gd name="connsiteY0" fmla="*/ 0 h 9680385"/>
              <a:gd name="connsiteX1" fmla="*/ 75017 w 123842"/>
              <a:gd name="connsiteY1" fmla="*/ 12502 h 9680385"/>
              <a:gd name="connsiteX2" fmla="*/ 75017 w 123842"/>
              <a:gd name="connsiteY2" fmla="*/ 4852694 h 9680385"/>
              <a:gd name="connsiteX3" fmla="*/ 75017 w 123842"/>
              <a:gd name="connsiteY3" fmla="*/ 9667883 h 9680385"/>
              <a:gd name="connsiteX4" fmla="*/ 0 w 123842"/>
              <a:gd name="connsiteY4" fmla="*/ 9680385 h 9680385"/>
              <a:gd name="connsiteX5" fmla="*/ 0 w 123842"/>
              <a:gd name="connsiteY5" fmla="*/ 0 h 9680385"/>
              <a:gd name="connsiteX0" fmla="*/ 0 w 123842"/>
              <a:gd name="connsiteY0" fmla="*/ 0 h 9680385"/>
              <a:gd name="connsiteX1" fmla="*/ 75017 w 123842"/>
              <a:gd name="connsiteY1" fmla="*/ 12502 h 9680385"/>
              <a:gd name="connsiteX2" fmla="*/ 72636 w 123842"/>
              <a:gd name="connsiteY2" fmla="*/ 3582296 h 9680385"/>
              <a:gd name="connsiteX3" fmla="*/ 123840 w 123842"/>
              <a:gd name="connsiteY3" fmla="*/ 3604324 h 9680385"/>
              <a:gd name="connsiteX4" fmla="*/ 70254 w 123842"/>
              <a:gd name="connsiteY4" fmla="*/ 3631113 h 9680385"/>
              <a:gd name="connsiteX5" fmla="*/ 75017 w 123842"/>
              <a:gd name="connsiteY5" fmla="*/ 9667883 h 9680385"/>
              <a:gd name="connsiteX6" fmla="*/ 0 w 123842"/>
              <a:gd name="connsiteY6" fmla="*/ 9680385 h 9680385"/>
              <a:gd name="connsiteX0" fmla="*/ 0 w 123842"/>
              <a:gd name="connsiteY0" fmla="*/ 0 h 9680385"/>
              <a:gd name="connsiteX1" fmla="*/ 75017 w 123842"/>
              <a:gd name="connsiteY1" fmla="*/ 12502 h 9680385"/>
              <a:gd name="connsiteX2" fmla="*/ 75017 w 123842"/>
              <a:gd name="connsiteY2" fmla="*/ 9667883 h 9680385"/>
              <a:gd name="connsiteX3" fmla="*/ 0 w 123842"/>
              <a:gd name="connsiteY3" fmla="*/ 9680385 h 9680385"/>
              <a:gd name="connsiteX4" fmla="*/ 0 w 123842"/>
              <a:gd name="connsiteY4" fmla="*/ 0 h 9680385"/>
              <a:gd name="connsiteX0" fmla="*/ 0 w 123842"/>
              <a:gd name="connsiteY0" fmla="*/ 0 h 9680385"/>
              <a:gd name="connsiteX1" fmla="*/ 75017 w 123842"/>
              <a:gd name="connsiteY1" fmla="*/ 12502 h 9680385"/>
              <a:gd name="connsiteX2" fmla="*/ 72636 w 123842"/>
              <a:gd name="connsiteY2" fmla="*/ 3582296 h 9680385"/>
              <a:gd name="connsiteX3" fmla="*/ 123840 w 123842"/>
              <a:gd name="connsiteY3" fmla="*/ 3604324 h 9680385"/>
              <a:gd name="connsiteX4" fmla="*/ 70254 w 123842"/>
              <a:gd name="connsiteY4" fmla="*/ 3631113 h 9680385"/>
              <a:gd name="connsiteX5" fmla="*/ 75017 w 123842"/>
              <a:gd name="connsiteY5" fmla="*/ 9667883 h 9680385"/>
              <a:gd name="connsiteX6" fmla="*/ 0 w 123842"/>
              <a:gd name="connsiteY6" fmla="*/ 9680385 h 9680385"/>
              <a:gd name="connsiteX0" fmla="*/ 0 w 121460"/>
              <a:gd name="connsiteY0" fmla="*/ 0 h 9680385"/>
              <a:gd name="connsiteX1" fmla="*/ 75017 w 121460"/>
              <a:gd name="connsiteY1" fmla="*/ 12502 h 9680385"/>
              <a:gd name="connsiteX2" fmla="*/ 75017 w 121460"/>
              <a:gd name="connsiteY2" fmla="*/ 9667883 h 9680385"/>
              <a:gd name="connsiteX3" fmla="*/ 0 w 121460"/>
              <a:gd name="connsiteY3" fmla="*/ 9680385 h 9680385"/>
              <a:gd name="connsiteX4" fmla="*/ 0 w 121460"/>
              <a:gd name="connsiteY4" fmla="*/ 0 h 9680385"/>
              <a:gd name="connsiteX0" fmla="*/ 0 w 121460"/>
              <a:gd name="connsiteY0" fmla="*/ 0 h 9680385"/>
              <a:gd name="connsiteX1" fmla="*/ 75017 w 121460"/>
              <a:gd name="connsiteY1" fmla="*/ 12502 h 9680385"/>
              <a:gd name="connsiteX2" fmla="*/ 72636 w 121460"/>
              <a:gd name="connsiteY2" fmla="*/ 3582296 h 9680385"/>
              <a:gd name="connsiteX3" fmla="*/ 121458 w 121460"/>
              <a:gd name="connsiteY3" fmla="*/ 4163919 h 9680385"/>
              <a:gd name="connsiteX4" fmla="*/ 70254 w 121460"/>
              <a:gd name="connsiteY4" fmla="*/ 3631113 h 9680385"/>
              <a:gd name="connsiteX5" fmla="*/ 75017 w 121460"/>
              <a:gd name="connsiteY5" fmla="*/ 9667883 h 9680385"/>
              <a:gd name="connsiteX6" fmla="*/ 0 w 121460"/>
              <a:gd name="connsiteY6" fmla="*/ 9680385 h 9680385"/>
              <a:gd name="connsiteX0" fmla="*/ 0 w 121503"/>
              <a:gd name="connsiteY0" fmla="*/ 0 h 9680385"/>
              <a:gd name="connsiteX1" fmla="*/ 75017 w 121503"/>
              <a:gd name="connsiteY1" fmla="*/ 12502 h 9680385"/>
              <a:gd name="connsiteX2" fmla="*/ 75017 w 121503"/>
              <a:gd name="connsiteY2" fmla="*/ 9667883 h 9680385"/>
              <a:gd name="connsiteX3" fmla="*/ 0 w 121503"/>
              <a:gd name="connsiteY3" fmla="*/ 9680385 h 9680385"/>
              <a:gd name="connsiteX4" fmla="*/ 0 w 121503"/>
              <a:gd name="connsiteY4" fmla="*/ 0 h 9680385"/>
              <a:gd name="connsiteX0" fmla="*/ 0 w 121503"/>
              <a:gd name="connsiteY0" fmla="*/ 0 h 9680385"/>
              <a:gd name="connsiteX1" fmla="*/ 75017 w 121503"/>
              <a:gd name="connsiteY1" fmla="*/ 12502 h 9680385"/>
              <a:gd name="connsiteX2" fmla="*/ 72636 w 121503"/>
              <a:gd name="connsiteY2" fmla="*/ 3582296 h 9680385"/>
              <a:gd name="connsiteX3" fmla="*/ 121458 w 121503"/>
              <a:gd name="connsiteY3" fmla="*/ 4163919 h 9680385"/>
              <a:gd name="connsiteX4" fmla="*/ 82161 w 121503"/>
              <a:gd name="connsiteY4" fmla="*/ 4216902 h 9680385"/>
              <a:gd name="connsiteX5" fmla="*/ 75017 w 121503"/>
              <a:gd name="connsiteY5" fmla="*/ 9667883 h 9680385"/>
              <a:gd name="connsiteX6" fmla="*/ 0 w 121503"/>
              <a:gd name="connsiteY6" fmla="*/ 9680385 h 9680385"/>
              <a:gd name="connsiteX0" fmla="*/ 0 w 121527"/>
              <a:gd name="connsiteY0" fmla="*/ 0 h 9680385"/>
              <a:gd name="connsiteX1" fmla="*/ 75017 w 121527"/>
              <a:gd name="connsiteY1" fmla="*/ 12502 h 9680385"/>
              <a:gd name="connsiteX2" fmla="*/ 75017 w 121527"/>
              <a:gd name="connsiteY2" fmla="*/ 9667883 h 9680385"/>
              <a:gd name="connsiteX3" fmla="*/ 0 w 121527"/>
              <a:gd name="connsiteY3" fmla="*/ 9680385 h 9680385"/>
              <a:gd name="connsiteX4" fmla="*/ 0 w 121527"/>
              <a:gd name="connsiteY4" fmla="*/ 0 h 9680385"/>
              <a:gd name="connsiteX0" fmla="*/ 0 w 121527"/>
              <a:gd name="connsiteY0" fmla="*/ 0 h 9680385"/>
              <a:gd name="connsiteX1" fmla="*/ 75017 w 121527"/>
              <a:gd name="connsiteY1" fmla="*/ 12502 h 9680385"/>
              <a:gd name="connsiteX2" fmla="*/ 70255 w 121527"/>
              <a:gd name="connsiteY2" fmla="*/ 4134746 h 9680385"/>
              <a:gd name="connsiteX3" fmla="*/ 121458 w 121527"/>
              <a:gd name="connsiteY3" fmla="*/ 4163919 h 9680385"/>
              <a:gd name="connsiteX4" fmla="*/ 82161 w 121527"/>
              <a:gd name="connsiteY4" fmla="*/ 4216902 h 9680385"/>
              <a:gd name="connsiteX5" fmla="*/ 75017 w 121527"/>
              <a:gd name="connsiteY5" fmla="*/ 9667883 h 9680385"/>
              <a:gd name="connsiteX6" fmla="*/ 0 w 121527"/>
              <a:gd name="connsiteY6" fmla="*/ 9680385 h 9680385"/>
              <a:gd name="connsiteX0" fmla="*/ 0 w 121500"/>
              <a:gd name="connsiteY0" fmla="*/ 0 h 9680385"/>
              <a:gd name="connsiteX1" fmla="*/ 75017 w 121500"/>
              <a:gd name="connsiteY1" fmla="*/ 12502 h 9680385"/>
              <a:gd name="connsiteX2" fmla="*/ 75017 w 121500"/>
              <a:gd name="connsiteY2" fmla="*/ 9667883 h 9680385"/>
              <a:gd name="connsiteX3" fmla="*/ 0 w 121500"/>
              <a:gd name="connsiteY3" fmla="*/ 9680385 h 9680385"/>
              <a:gd name="connsiteX4" fmla="*/ 0 w 121500"/>
              <a:gd name="connsiteY4" fmla="*/ 0 h 9680385"/>
              <a:gd name="connsiteX0" fmla="*/ 0 w 121500"/>
              <a:gd name="connsiteY0" fmla="*/ 0 h 9680385"/>
              <a:gd name="connsiteX1" fmla="*/ 75017 w 121500"/>
              <a:gd name="connsiteY1" fmla="*/ 12502 h 9680385"/>
              <a:gd name="connsiteX2" fmla="*/ 70255 w 121500"/>
              <a:gd name="connsiteY2" fmla="*/ 4134746 h 9680385"/>
              <a:gd name="connsiteX3" fmla="*/ 121458 w 121500"/>
              <a:gd name="connsiteY3" fmla="*/ 4163919 h 9680385"/>
              <a:gd name="connsiteX4" fmla="*/ 79780 w 121500"/>
              <a:gd name="connsiteY4" fmla="*/ 4190709 h 9680385"/>
              <a:gd name="connsiteX5" fmla="*/ 75017 w 121500"/>
              <a:gd name="connsiteY5" fmla="*/ 9667883 h 9680385"/>
              <a:gd name="connsiteX6" fmla="*/ 0 w 121500"/>
              <a:gd name="connsiteY6" fmla="*/ 9680385 h 9680385"/>
              <a:gd name="connsiteX0" fmla="*/ 0 w 121467"/>
              <a:gd name="connsiteY0" fmla="*/ 0 h 9680385"/>
              <a:gd name="connsiteX1" fmla="*/ 75017 w 121467"/>
              <a:gd name="connsiteY1" fmla="*/ 12502 h 9680385"/>
              <a:gd name="connsiteX2" fmla="*/ 75017 w 121467"/>
              <a:gd name="connsiteY2" fmla="*/ 9667883 h 9680385"/>
              <a:gd name="connsiteX3" fmla="*/ 0 w 121467"/>
              <a:gd name="connsiteY3" fmla="*/ 9680385 h 9680385"/>
              <a:gd name="connsiteX4" fmla="*/ 0 w 121467"/>
              <a:gd name="connsiteY4" fmla="*/ 0 h 9680385"/>
              <a:gd name="connsiteX0" fmla="*/ 0 w 121467"/>
              <a:gd name="connsiteY0" fmla="*/ 0 h 9680385"/>
              <a:gd name="connsiteX1" fmla="*/ 75017 w 121467"/>
              <a:gd name="connsiteY1" fmla="*/ 12502 h 9680385"/>
              <a:gd name="connsiteX2" fmla="*/ 70255 w 121467"/>
              <a:gd name="connsiteY2" fmla="*/ 4134746 h 9680385"/>
              <a:gd name="connsiteX3" fmla="*/ 121458 w 121467"/>
              <a:gd name="connsiteY3" fmla="*/ 4163919 h 9680385"/>
              <a:gd name="connsiteX4" fmla="*/ 65492 w 121467"/>
              <a:gd name="connsiteY4" fmla="*/ 4195472 h 9680385"/>
              <a:gd name="connsiteX5" fmla="*/ 75017 w 121467"/>
              <a:gd name="connsiteY5" fmla="*/ 9667883 h 9680385"/>
              <a:gd name="connsiteX6" fmla="*/ 0 w 121467"/>
              <a:gd name="connsiteY6" fmla="*/ 9680385 h 9680385"/>
              <a:gd name="connsiteX0" fmla="*/ 0 w 121467"/>
              <a:gd name="connsiteY0" fmla="*/ 0 h 9680385"/>
              <a:gd name="connsiteX1" fmla="*/ 75017 w 121467"/>
              <a:gd name="connsiteY1" fmla="*/ 12502 h 9680385"/>
              <a:gd name="connsiteX2" fmla="*/ 75017 w 121467"/>
              <a:gd name="connsiteY2" fmla="*/ 9667883 h 9680385"/>
              <a:gd name="connsiteX3" fmla="*/ 0 w 121467"/>
              <a:gd name="connsiteY3" fmla="*/ 9680385 h 9680385"/>
              <a:gd name="connsiteX4" fmla="*/ 0 w 121467"/>
              <a:gd name="connsiteY4" fmla="*/ 0 h 9680385"/>
              <a:gd name="connsiteX0" fmla="*/ 0 w 121467"/>
              <a:gd name="connsiteY0" fmla="*/ 0 h 9680385"/>
              <a:gd name="connsiteX1" fmla="*/ 75017 w 121467"/>
              <a:gd name="connsiteY1" fmla="*/ 12502 h 9680385"/>
              <a:gd name="connsiteX2" fmla="*/ 70255 w 121467"/>
              <a:gd name="connsiteY2" fmla="*/ 4134746 h 9680385"/>
              <a:gd name="connsiteX3" fmla="*/ 121458 w 121467"/>
              <a:gd name="connsiteY3" fmla="*/ 4163919 h 9680385"/>
              <a:gd name="connsiteX4" fmla="*/ 75017 w 121467"/>
              <a:gd name="connsiteY4" fmla="*/ 4193091 h 9680385"/>
              <a:gd name="connsiteX5" fmla="*/ 75017 w 121467"/>
              <a:gd name="connsiteY5" fmla="*/ 9667883 h 9680385"/>
              <a:gd name="connsiteX6" fmla="*/ 0 w 121467"/>
              <a:gd name="connsiteY6" fmla="*/ 9680385 h 9680385"/>
              <a:gd name="connsiteX0" fmla="*/ 0 w 121460"/>
              <a:gd name="connsiteY0" fmla="*/ 0 h 9680385"/>
              <a:gd name="connsiteX1" fmla="*/ 75017 w 121460"/>
              <a:gd name="connsiteY1" fmla="*/ 12502 h 9680385"/>
              <a:gd name="connsiteX2" fmla="*/ 75017 w 121460"/>
              <a:gd name="connsiteY2" fmla="*/ 9667883 h 9680385"/>
              <a:gd name="connsiteX3" fmla="*/ 0 w 121460"/>
              <a:gd name="connsiteY3" fmla="*/ 9680385 h 9680385"/>
              <a:gd name="connsiteX4" fmla="*/ 0 w 121460"/>
              <a:gd name="connsiteY4" fmla="*/ 0 h 9680385"/>
              <a:gd name="connsiteX0" fmla="*/ 0 w 121460"/>
              <a:gd name="connsiteY0" fmla="*/ 0 h 9680385"/>
              <a:gd name="connsiteX1" fmla="*/ 75017 w 121460"/>
              <a:gd name="connsiteY1" fmla="*/ 12502 h 9680385"/>
              <a:gd name="connsiteX2" fmla="*/ 77399 w 121460"/>
              <a:gd name="connsiteY2" fmla="*/ 4134746 h 9680385"/>
              <a:gd name="connsiteX3" fmla="*/ 121458 w 121460"/>
              <a:gd name="connsiteY3" fmla="*/ 4163919 h 9680385"/>
              <a:gd name="connsiteX4" fmla="*/ 75017 w 121460"/>
              <a:gd name="connsiteY4" fmla="*/ 4193091 h 9680385"/>
              <a:gd name="connsiteX5" fmla="*/ 75017 w 121460"/>
              <a:gd name="connsiteY5" fmla="*/ 9667883 h 9680385"/>
              <a:gd name="connsiteX6" fmla="*/ 0 w 121460"/>
              <a:gd name="connsiteY6" fmla="*/ 9680385 h 968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60" h="9680385" stroke="0" extrusionOk="0">
                <a:moveTo>
                  <a:pt x="0" y="0"/>
                </a:moveTo>
                <a:cubicBezTo>
                  <a:pt x="41431" y="0"/>
                  <a:pt x="75017" y="5597"/>
                  <a:pt x="75017" y="12502"/>
                </a:cubicBezTo>
                <a:lnTo>
                  <a:pt x="75017" y="9667883"/>
                </a:lnTo>
                <a:cubicBezTo>
                  <a:pt x="75017" y="9674788"/>
                  <a:pt x="41431" y="9680385"/>
                  <a:pt x="0" y="9680385"/>
                </a:cubicBezTo>
                <a:lnTo>
                  <a:pt x="0" y="0"/>
                </a:lnTo>
                <a:close/>
              </a:path>
              <a:path w="121460" h="9680385" fill="none">
                <a:moveTo>
                  <a:pt x="0" y="0"/>
                </a:moveTo>
                <a:cubicBezTo>
                  <a:pt x="41431" y="0"/>
                  <a:pt x="75017" y="5597"/>
                  <a:pt x="75017" y="12502"/>
                </a:cubicBezTo>
                <a:cubicBezTo>
                  <a:pt x="74223" y="1202433"/>
                  <a:pt x="78193" y="2944815"/>
                  <a:pt x="77399" y="4134746"/>
                </a:cubicBezTo>
                <a:cubicBezTo>
                  <a:pt x="77399" y="4141651"/>
                  <a:pt x="121855" y="4154195"/>
                  <a:pt x="121458" y="4163919"/>
                </a:cubicBezTo>
                <a:cubicBezTo>
                  <a:pt x="121061" y="4173643"/>
                  <a:pt x="75017" y="4186186"/>
                  <a:pt x="75017" y="4193091"/>
                </a:cubicBezTo>
                <a:cubicBezTo>
                  <a:pt x="76605" y="6205348"/>
                  <a:pt x="73429" y="7655626"/>
                  <a:pt x="75017" y="9667883"/>
                </a:cubicBezTo>
                <a:cubicBezTo>
                  <a:pt x="75017" y="9674788"/>
                  <a:pt x="41431" y="9680385"/>
                  <a:pt x="0" y="968038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6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372C1A-7036-2246-870E-4F9A72F063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07214" y="1449532"/>
            <a:ext cx="7738630" cy="4968154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B63FBCD-A053-2446-824B-40851DD0E7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16244" y="299875"/>
            <a:ext cx="8591983" cy="962621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3094" dirty="0">
                <a:latin typeface="Calibri" panose="020F0502020204030204" pitchFamily="34" charset="0"/>
                <a:cs typeface="Calibri" panose="020F0502020204030204" pitchFamily="34" charset="0"/>
              </a:rPr>
              <a:t>National Early Warning Score v2 (NEWS-2)</a:t>
            </a:r>
          </a:p>
          <a:p>
            <a:pPr algn="ctr">
              <a:lnSpc>
                <a:spcPct val="120000"/>
              </a:lnSpc>
            </a:pPr>
            <a:r>
              <a:rPr lang="en-GB" sz="1969" b="0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Royal College of Physicians 2017</a:t>
            </a:r>
            <a:endParaRPr lang="en-GB" sz="1969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007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75E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31284</TotalTime>
  <Words>850</Words>
  <Application>Microsoft Macintosh PowerPoint</Application>
  <PresentationFormat>Widescreen</PresentationFormat>
  <Paragraphs>143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Bion (Birmingham Medical School)</dc:creator>
  <cp:lastModifiedBy>Julian Bion (Birmingham Medical School)</cp:lastModifiedBy>
  <cp:revision>95</cp:revision>
  <dcterms:created xsi:type="dcterms:W3CDTF">2020-12-06T11:39:16Z</dcterms:created>
  <dcterms:modified xsi:type="dcterms:W3CDTF">2022-10-25T10:11:02Z</dcterms:modified>
</cp:coreProperties>
</file>